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51"/>
  </p:notesMasterIdLst>
  <p:handoutMasterIdLst>
    <p:handoutMasterId r:id="rId52"/>
  </p:handoutMasterIdLst>
  <p:sldIdLst>
    <p:sldId id="1535" r:id="rId2"/>
    <p:sldId id="988" r:id="rId3"/>
    <p:sldId id="878" r:id="rId4"/>
    <p:sldId id="1537" r:id="rId5"/>
    <p:sldId id="881" r:id="rId6"/>
    <p:sldId id="1540" r:id="rId7"/>
    <p:sldId id="1536" r:id="rId8"/>
    <p:sldId id="1542" r:id="rId9"/>
    <p:sldId id="854" r:id="rId10"/>
    <p:sldId id="1543" r:id="rId11"/>
    <p:sldId id="1546" r:id="rId12"/>
    <p:sldId id="1547" r:id="rId13"/>
    <p:sldId id="1548" r:id="rId14"/>
    <p:sldId id="1549" r:id="rId15"/>
    <p:sldId id="1538" r:id="rId16"/>
    <p:sldId id="1550" r:id="rId17"/>
    <p:sldId id="1557" r:id="rId18"/>
    <p:sldId id="1556" r:id="rId19"/>
    <p:sldId id="1559" r:id="rId20"/>
    <p:sldId id="1560" r:id="rId21"/>
    <p:sldId id="1558" r:id="rId22"/>
    <p:sldId id="1579" r:id="rId23"/>
    <p:sldId id="1552" r:id="rId24"/>
    <p:sldId id="1553" r:id="rId25"/>
    <p:sldId id="1561" r:id="rId26"/>
    <p:sldId id="1554" r:id="rId27"/>
    <p:sldId id="1570" r:id="rId28"/>
    <p:sldId id="1562" r:id="rId29"/>
    <p:sldId id="1571" r:id="rId30"/>
    <p:sldId id="1563" r:id="rId31"/>
    <p:sldId id="1572" r:id="rId32"/>
    <p:sldId id="1564" r:id="rId33"/>
    <p:sldId id="1573" r:id="rId34"/>
    <p:sldId id="1566" r:id="rId35"/>
    <p:sldId id="1575" r:id="rId36"/>
    <p:sldId id="1567" r:id="rId37"/>
    <p:sldId id="1569" r:id="rId38"/>
    <p:sldId id="1576" r:id="rId39"/>
    <p:sldId id="1568" r:id="rId40"/>
    <p:sldId id="1577" r:id="rId41"/>
    <p:sldId id="1551" r:id="rId42"/>
    <p:sldId id="1578" r:id="rId43"/>
    <p:sldId id="1580" r:id="rId44"/>
    <p:sldId id="1583" r:id="rId45"/>
    <p:sldId id="1581" r:id="rId46"/>
    <p:sldId id="1582" r:id="rId47"/>
    <p:sldId id="1584" r:id="rId48"/>
    <p:sldId id="1585" r:id="rId49"/>
    <p:sldId id="154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352E72A-3D7B-BCA6-5775-2DBF839719E1}" name="Anil Rajbhar" initials="AR" userId="S::anil.rajbhar@redfoxsec.com::1ed72047-da3b-4355-b235-2b0f054f459d" providerId="AD"/>
  <p188:author id="{78F3312B-4439-BA4D-E081-60A03CA8E48C}" name="Shashi Prasad" initials="SP" userId="S::shashi.prasad@redfoxsec.com::00805ba9-2270-4cf6-9759-fa25c05006b9" providerId="AD"/>
  <p188:author id="{E25D734C-0EAE-59BA-2436-AA84563A9EE8}" name="Joe Zacharia" initials="JZ" userId="S::joe.zacharia@redfoxsec.com::ed8fbd8a-e0f2-443d-bbc1-0888632c9070" providerId="AD"/>
  <p188:author id="{6D00AD5D-64C5-9130-E176-20388B75593C}" name="Chirag Lundwani" initials="CL" userId="S::chirag.lundwani@redfoxsec.com::94a56f70-d7c0-4b8e-90d7-701d73b0bc2e" providerId="AD"/>
  <p188:author id="{1A292463-A16D-0D0B-8C3A-2E3E50520532}" name="Kunal Kumar" initials="KK" userId="S::kunal.kumar@redfoxsec.com::223a3294-d140-47eb-a965-dbe0f62a924e" providerId="AD"/>
  <p188:author id="{96156D65-BB61-6D64-B8EA-F8F39E2134B0}" name="Guest User" initials="GU" userId="S::urn:spo:anon#282f5376398dd899e065745b09a05774a5fcd6bf857777b8ec3172ac7d36f89e::" providerId="AD"/>
  <p188:author id="{2A8AC195-E9BA-BACD-BDCB-F0F6C07DC5E7}" name="Karan Patel" initials="KP" userId="S::karan.patel@redfoxsec.com::d5390d69-2793-4918-8024-dd7f74686bbf" providerId="AD"/>
  <p188:author id="{2A678E9D-7977-1D6F-7453-1A7EA7ACBFAA}" name="Tarak Sakhardande" initials="TS" userId="S::tarak.sakhardande@redfoxsec.com::032bb29c-83e4-4d53-ad4c-12e77d90f367" providerId="AD"/>
  <p188:author id="{F11D37B9-816D-E87B-081D-FFC952A6722B}" name="Shaunak Khosla" initials="SK" userId="S::shaunak.khosla@redfoxsec.com::0ba0b732-3361-4950-86db-bb52917e53db" providerId="AD"/>
  <p188:author id="{A6C219C7-5702-ED0D-A41C-8A311E79310F}" name="Ganesh Bakare" initials="GB" userId="S::ganesh.bakare@redfoxsec.com::805f99c9-e6f2-4bc1-95ac-86b14cdeab0a" providerId="AD"/>
  <p188:author id="{B45B14F1-4707-376A-70C7-0BF285D4CD02}" name="Joe" initials="JZ" userId="Jo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anesh Bakare" initials="GB" lastIdx="1" clrIdx="0">
    <p:extLst>
      <p:ext uri="{19B8F6BF-5375-455C-9EA6-DF929625EA0E}">
        <p15:presenceInfo xmlns:p15="http://schemas.microsoft.com/office/powerpoint/2012/main" userId="S::ganesh.bakare@redfoxsec.com::805f99c9-e6f2-4bc1-95ac-86b14cdeab0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07"/>
    <a:srgbClr val="000066"/>
    <a:srgbClr val="FFFF66"/>
    <a:srgbClr val="01081A"/>
    <a:srgbClr val="121C38"/>
    <a:srgbClr val="FF3300"/>
    <a:srgbClr val="6D8A04"/>
    <a:srgbClr val="F747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95884" autoAdjust="0"/>
  </p:normalViewPr>
  <p:slideViewPr>
    <p:cSldViewPr snapToGrid="0">
      <p:cViewPr varScale="1">
        <p:scale>
          <a:sx n="106" d="100"/>
          <a:sy n="106" d="100"/>
        </p:scale>
        <p:origin x="1194"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9BA137-DDDC-BAD6-EF85-6AD803BCC44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EE9710B-7885-4C9A-D859-4F0CD81834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F80186-72E7-4BC4-9ED6-7A0971B7CB8A}" type="datetimeFigureOut">
              <a:rPr lang="en-IN" smtClean="0"/>
              <a:t>15-01-2026</a:t>
            </a:fld>
            <a:endParaRPr lang="en-IN"/>
          </a:p>
        </p:txBody>
      </p:sp>
      <p:sp>
        <p:nvSpPr>
          <p:cNvPr id="4" name="Footer Placeholder 3">
            <a:extLst>
              <a:ext uri="{FF2B5EF4-FFF2-40B4-BE49-F238E27FC236}">
                <a16:creationId xmlns:a16="http://schemas.microsoft.com/office/drawing/2014/main" id="{893439E9-DA81-E67E-2618-84F817D9B0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9CBDE503-E032-2559-D0AB-FCE28C46BAA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3DC623-A06A-436E-97C0-132931AB0253}" type="slidenum">
              <a:rPr lang="en-IN" smtClean="0"/>
              <a:t>‹#›</a:t>
            </a:fld>
            <a:endParaRPr lang="en-IN"/>
          </a:p>
        </p:txBody>
      </p:sp>
    </p:spTree>
    <p:extLst>
      <p:ext uri="{BB962C8B-B14F-4D97-AF65-F5344CB8AC3E}">
        <p14:creationId xmlns:p14="http://schemas.microsoft.com/office/powerpoint/2010/main" val="28975695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BA4BF-E2FE-4F73-B401-39ACF88172F3}" type="datetimeFigureOut">
              <a:rPr lang="en-IN" smtClean="0"/>
              <a:t>15-01-2026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13E72A-365B-46BD-943A-CE33ADDF3B11}" type="slidenum">
              <a:rPr lang="en-IN" smtClean="0"/>
              <a:t>‹#›</a:t>
            </a:fld>
            <a:endParaRPr lang="en-IN"/>
          </a:p>
        </p:txBody>
      </p:sp>
    </p:spTree>
    <p:extLst>
      <p:ext uri="{BB962C8B-B14F-4D97-AF65-F5344CB8AC3E}">
        <p14:creationId xmlns:p14="http://schemas.microsoft.com/office/powerpoint/2010/main" val="1194535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E13E72A-365B-46BD-943A-CE33ADDF3B11}" type="slidenum">
              <a:rPr lang="en-IN" smtClean="0"/>
              <a:t>1</a:t>
            </a:fld>
            <a:endParaRPr lang="en-IN"/>
          </a:p>
        </p:txBody>
      </p:sp>
    </p:spTree>
    <p:extLst>
      <p:ext uri="{BB962C8B-B14F-4D97-AF65-F5344CB8AC3E}">
        <p14:creationId xmlns:p14="http://schemas.microsoft.com/office/powerpoint/2010/main" val="1188019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16</a:t>
            </a:fld>
            <a:endParaRPr lang="en-IN"/>
          </a:p>
        </p:txBody>
      </p:sp>
    </p:spTree>
    <p:extLst>
      <p:ext uri="{BB962C8B-B14F-4D97-AF65-F5344CB8AC3E}">
        <p14:creationId xmlns:p14="http://schemas.microsoft.com/office/powerpoint/2010/main" val="1884337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https://github.com/CompassSecurity/SAMLRaider?tab=readme-ov-file </a:t>
            </a:r>
          </a:p>
        </p:txBody>
      </p:sp>
      <p:sp>
        <p:nvSpPr>
          <p:cNvPr id="4" name="Slide Number Placeholder 3"/>
          <p:cNvSpPr>
            <a:spLocks noGrp="1"/>
          </p:cNvSpPr>
          <p:nvPr>
            <p:ph type="sldNum" sz="quarter" idx="5"/>
          </p:nvPr>
        </p:nvSpPr>
        <p:spPr/>
        <p:txBody>
          <a:bodyPr/>
          <a:lstStyle/>
          <a:p>
            <a:fld id="{3E13E72A-365B-46BD-943A-CE33ADDF3B11}" type="slidenum">
              <a:rPr lang="en-IN" smtClean="0"/>
              <a:t>23</a:t>
            </a:fld>
            <a:endParaRPr lang="en-IN"/>
          </a:p>
        </p:txBody>
      </p:sp>
    </p:spTree>
    <p:extLst>
      <p:ext uri="{BB962C8B-B14F-4D97-AF65-F5344CB8AC3E}">
        <p14:creationId xmlns:p14="http://schemas.microsoft.com/office/powerpoint/2010/main" val="2556816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assertion is placed under the signature </a:t>
            </a:r>
          </a:p>
          <a:p>
            <a:r>
              <a:rPr lang="en-US" dirty="0"/>
              <a:t>The unassigned assertion at the top. </a:t>
            </a:r>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24</a:t>
            </a:fld>
            <a:endParaRPr lang="en-IN"/>
          </a:p>
        </p:txBody>
      </p:sp>
    </p:spTree>
    <p:extLst>
      <p:ext uri="{BB962C8B-B14F-4D97-AF65-F5344CB8AC3E}">
        <p14:creationId xmlns:p14="http://schemas.microsoft.com/office/powerpoint/2010/main" val="502541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assertion is wrapped. </a:t>
            </a:r>
          </a:p>
          <a:p>
            <a:r>
              <a:rPr lang="en-US" dirty="0"/>
              <a:t>The unsigned assertion is placed on top of wrapped. – new Response id is created.  </a:t>
            </a:r>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26</a:t>
            </a:fld>
            <a:endParaRPr lang="en-IN"/>
          </a:p>
        </p:txBody>
      </p:sp>
    </p:spTree>
    <p:extLst>
      <p:ext uri="{BB962C8B-B14F-4D97-AF65-F5344CB8AC3E}">
        <p14:creationId xmlns:p14="http://schemas.microsoft.com/office/powerpoint/2010/main" val="4286280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7F8C9-E91B-29D7-7022-96858968B3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DF8507-F9A2-B454-B6E4-C5016E1555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9BA0D9-C359-82A8-A670-2E3C75ED1218}"/>
              </a:ext>
            </a:extLst>
          </p:cNvPr>
          <p:cNvSpPr>
            <a:spLocks noGrp="1"/>
          </p:cNvSpPr>
          <p:nvPr>
            <p:ph type="body" idx="1"/>
          </p:nvPr>
        </p:nvSpPr>
        <p:spPr/>
        <p:txBody>
          <a:bodyPr/>
          <a:lstStyle/>
          <a:p>
            <a:r>
              <a:rPr lang="en-US" dirty="0"/>
              <a:t>Most common attack – Unassigned assertion is just placed above the original assertion. </a:t>
            </a:r>
            <a:endParaRPr lang="en-IN" dirty="0"/>
          </a:p>
        </p:txBody>
      </p:sp>
      <p:sp>
        <p:nvSpPr>
          <p:cNvPr id="4" name="Slide Number Placeholder 3">
            <a:extLst>
              <a:ext uri="{FF2B5EF4-FFF2-40B4-BE49-F238E27FC236}">
                <a16:creationId xmlns:a16="http://schemas.microsoft.com/office/drawing/2014/main" id="{E1E5E5BD-24EC-A7AA-6B14-1EB1890DC5AA}"/>
              </a:ext>
            </a:extLst>
          </p:cNvPr>
          <p:cNvSpPr>
            <a:spLocks noGrp="1"/>
          </p:cNvSpPr>
          <p:nvPr>
            <p:ph type="sldNum" sz="quarter" idx="5"/>
          </p:nvPr>
        </p:nvSpPr>
        <p:spPr/>
        <p:txBody>
          <a:bodyPr/>
          <a:lstStyle/>
          <a:p>
            <a:fld id="{3E13E72A-365B-46BD-943A-CE33ADDF3B11}" type="slidenum">
              <a:rPr lang="en-IN" smtClean="0"/>
              <a:t>28</a:t>
            </a:fld>
            <a:endParaRPr lang="en-IN"/>
          </a:p>
        </p:txBody>
      </p:sp>
    </p:spTree>
    <p:extLst>
      <p:ext uri="{BB962C8B-B14F-4D97-AF65-F5344CB8AC3E}">
        <p14:creationId xmlns:p14="http://schemas.microsoft.com/office/powerpoint/2010/main" val="3157310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F6A9E-E097-F14A-3E16-7DF0F7BB56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D7AFC0-C5A8-B383-A4D6-4C4FB06E6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E1ECC6-68A0-A970-5BF8-14105FD5F12C}"/>
              </a:ext>
            </a:extLst>
          </p:cNvPr>
          <p:cNvSpPr>
            <a:spLocks noGrp="1"/>
          </p:cNvSpPr>
          <p:nvPr>
            <p:ph type="body" idx="1"/>
          </p:nvPr>
        </p:nvSpPr>
        <p:spPr/>
        <p:txBody>
          <a:bodyPr/>
          <a:lstStyle/>
          <a:p>
            <a:r>
              <a:rPr lang="en-US" dirty="0"/>
              <a:t>Place signed assertion </a:t>
            </a:r>
            <a:r>
              <a:rPr lang="en-US" b="1" dirty="0"/>
              <a:t>inside</a:t>
            </a:r>
            <a:r>
              <a:rPr lang="en-US" dirty="0"/>
              <a:t> an unsigned one.</a:t>
            </a:r>
            <a:endParaRPr lang="en-IN" dirty="0"/>
          </a:p>
        </p:txBody>
      </p:sp>
      <p:sp>
        <p:nvSpPr>
          <p:cNvPr id="4" name="Slide Number Placeholder 3">
            <a:extLst>
              <a:ext uri="{FF2B5EF4-FFF2-40B4-BE49-F238E27FC236}">
                <a16:creationId xmlns:a16="http://schemas.microsoft.com/office/drawing/2014/main" id="{04684CE8-6A75-4AD0-4715-795780066405}"/>
              </a:ext>
            </a:extLst>
          </p:cNvPr>
          <p:cNvSpPr>
            <a:spLocks noGrp="1"/>
          </p:cNvSpPr>
          <p:nvPr>
            <p:ph type="sldNum" sz="quarter" idx="5"/>
          </p:nvPr>
        </p:nvSpPr>
        <p:spPr/>
        <p:txBody>
          <a:bodyPr/>
          <a:lstStyle/>
          <a:p>
            <a:fld id="{3E13E72A-365B-46BD-943A-CE33ADDF3B11}" type="slidenum">
              <a:rPr lang="en-IN" smtClean="0"/>
              <a:t>30</a:t>
            </a:fld>
            <a:endParaRPr lang="en-IN"/>
          </a:p>
        </p:txBody>
      </p:sp>
    </p:spTree>
    <p:extLst>
      <p:ext uri="{BB962C8B-B14F-4D97-AF65-F5344CB8AC3E}">
        <p14:creationId xmlns:p14="http://schemas.microsoft.com/office/powerpoint/2010/main" val="2408487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35CD2-85E1-6727-1082-BAEAFABFF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17EFF-4899-F5EA-64FA-942C5EE6B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4E4C08-E066-432D-B134-6A8287EEAF53}"/>
              </a:ext>
            </a:extLst>
          </p:cNvPr>
          <p:cNvSpPr>
            <a:spLocks noGrp="1"/>
          </p:cNvSpPr>
          <p:nvPr>
            <p:ph type="body" idx="1"/>
          </p:nvPr>
        </p:nvSpPr>
        <p:spPr/>
        <p:txBody>
          <a:bodyPr/>
          <a:lstStyle/>
          <a:p>
            <a:r>
              <a:rPr lang="en-US" dirty="0"/>
              <a:t>Signature references correct ID, but SP </a:t>
            </a:r>
            <a:r>
              <a:rPr lang="en-US" b="1" dirty="0"/>
              <a:t>does not bind ID to parsed assertion</a:t>
            </a:r>
            <a:r>
              <a:rPr lang="en-US" dirty="0"/>
              <a:t>.</a:t>
            </a:r>
          </a:p>
          <a:p>
            <a:endParaRPr lang="en-US" dirty="0"/>
          </a:p>
          <a:p>
            <a:r>
              <a:rPr lang="en-US" b="1" dirty="0"/>
              <a:t>Root cause</a:t>
            </a:r>
          </a:p>
          <a:p>
            <a:r>
              <a:rPr lang="en-US" dirty="0"/>
              <a:t>• Duplicate IDs</a:t>
            </a:r>
            <a:br>
              <a:rPr lang="en-US" dirty="0"/>
            </a:br>
            <a:r>
              <a:rPr lang="en-US" dirty="0"/>
              <a:t>• SP uses second Assertion</a:t>
            </a:r>
            <a:br>
              <a:rPr lang="en-US" dirty="0"/>
            </a:br>
            <a:r>
              <a:rPr lang="en-US" dirty="0"/>
              <a:t>• Signature validated against first</a:t>
            </a:r>
          </a:p>
          <a:p>
            <a:endParaRPr lang="en-IN" dirty="0"/>
          </a:p>
        </p:txBody>
      </p:sp>
      <p:sp>
        <p:nvSpPr>
          <p:cNvPr id="4" name="Slide Number Placeholder 3">
            <a:extLst>
              <a:ext uri="{FF2B5EF4-FFF2-40B4-BE49-F238E27FC236}">
                <a16:creationId xmlns:a16="http://schemas.microsoft.com/office/drawing/2014/main" id="{57380967-61D3-A8A2-2716-D67F1D2CE118}"/>
              </a:ext>
            </a:extLst>
          </p:cNvPr>
          <p:cNvSpPr>
            <a:spLocks noGrp="1"/>
          </p:cNvSpPr>
          <p:nvPr>
            <p:ph type="sldNum" sz="quarter" idx="5"/>
          </p:nvPr>
        </p:nvSpPr>
        <p:spPr/>
        <p:txBody>
          <a:bodyPr/>
          <a:lstStyle/>
          <a:p>
            <a:fld id="{3E13E72A-365B-46BD-943A-CE33ADDF3B11}" type="slidenum">
              <a:rPr lang="en-IN" smtClean="0"/>
              <a:t>32</a:t>
            </a:fld>
            <a:endParaRPr lang="en-IN"/>
          </a:p>
        </p:txBody>
      </p:sp>
    </p:spTree>
    <p:extLst>
      <p:ext uri="{BB962C8B-B14F-4D97-AF65-F5344CB8AC3E}">
        <p14:creationId xmlns:p14="http://schemas.microsoft.com/office/powerpoint/2010/main" val="766309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F1111-4D2A-66D2-B790-643B80D12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F2D495-D6B3-F784-8961-CC0958FA80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6E8DF4-B7A9-D15E-9546-69677F438149}"/>
              </a:ext>
            </a:extLst>
          </p:cNvPr>
          <p:cNvSpPr>
            <a:spLocks noGrp="1"/>
          </p:cNvSpPr>
          <p:nvPr>
            <p:ph type="body" idx="1"/>
          </p:nvPr>
        </p:nvSpPr>
        <p:spPr/>
        <p:txBody>
          <a:bodyPr/>
          <a:lstStyle/>
          <a:p>
            <a:r>
              <a:rPr lang="en-US" dirty="0"/>
              <a:t>Only the Response is signed, Assertion injected.   </a:t>
            </a:r>
          </a:p>
          <a:p>
            <a:r>
              <a:rPr lang="en-US" b="1" dirty="0"/>
              <a:t>Works if</a:t>
            </a:r>
          </a:p>
          <a:p>
            <a:r>
              <a:rPr lang="en-US" dirty="0"/>
              <a:t>• SP does </a:t>
            </a:r>
            <a:r>
              <a:rPr lang="en-US" b="1" dirty="0"/>
              <a:t>not require Assertion signature</a:t>
            </a:r>
            <a:endParaRPr lang="en-US" dirty="0"/>
          </a:p>
          <a:p>
            <a:endParaRPr lang="en-IN" dirty="0"/>
          </a:p>
        </p:txBody>
      </p:sp>
      <p:sp>
        <p:nvSpPr>
          <p:cNvPr id="4" name="Slide Number Placeholder 3">
            <a:extLst>
              <a:ext uri="{FF2B5EF4-FFF2-40B4-BE49-F238E27FC236}">
                <a16:creationId xmlns:a16="http://schemas.microsoft.com/office/drawing/2014/main" id="{7B8DB211-799D-9880-1EC3-E923A975F60D}"/>
              </a:ext>
            </a:extLst>
          </p:cNvPr>
          <p:cNvSpPr>
            <a:spLocks noGrp="1"/>
          </p:cNvSpPr>
          <p:nvPr>
            <p:ph type="sldNum" sz="quarter" idx="5"/>
          </p:nvPr>
        </p:nvSpPr>
        <p:spPr/>
        <p:txBody>
          <a:bodyPr/>
          <a:lstStyle/>
          <a:p>
            <a:fld id="{3E13E72A-365B-46BD-943A-CE33ADDF3B11}" type="slidenum">
              <a:rPr lang="en-IN" smtClean="0"/>
              <a:t>34</a:t>
            </a:fld>
            <a:endParaRPr lang="en-IN"/>
          </a:p>
        </p:txBody>
      </p:sp>
    </p:spTree>
    <p:extLst>
      <p:ext uri="{BB962C8B-B14F-4D97-AF65-F5344CB8AC3E}">
        <p14:creationId xmlns:p14="http://schemas.microsoft.com/office/powerpoint/2010/main" val="658839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F6208-2C51-77C7-74E1-E667C53579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54BB43-A7EC-C619-129C-44EED04FBA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7B47F4-9361-5D17-AB96-D654C7F89E02}"/>
              </a:ext>
            </a:extLst>
          </p:cNvPr>
          <p:cNvSpPr>
            <a:spLocks noGrp="1"/>
          </p:cNvSpPr>
          <p:nvPr>
            <p:ph type="body" idx="1"/>
          </p:nvPr>
        </p:nvSpPr>
        <p:spPr/>
        <p:txBody>
          <a:bodyPr/>
          <a:lstStyle/>
          <a:p>
            <a:r>
              <a:rPr lang="en-IN" dirty="0"/>
              <a:t>Put fake Assertion inside </a:t>
            </a:r>
            <a:r>
              <a:rPr lang="en-IN" sz="1200" kern="1200" dirty="0">
                <a:solidFill>
                  <a:schemeClr val="tx1"/>
                </a:solidFill>
                <a:latin typeface="+mn-lt"/>
                <a:ea typeface="+mn-ea"/>
                <a:cs typeface="+mn-cs"/>
              </a:rPr>
              <a:t>&lt;Extensions&gt;</a:t>
            </a:r>
            <a:r>
              <a:rPr lang="en-IN" dirty="0"/>
              <a:t>. </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XPath grabs Assertion from Extensions</a:t>
            </a:r>
          </a:p>
          <a:p>
            <a:endParaRPr lang="en-IN" dirty="0"/>
          </a:p>
        </p:txBody>
      </p:sp>
      <p:sp>
        <p:nvSpPr>
          <p:cNvPr id="4" name="Slide Number Placeholder 3">
            <a:extLst>
              <a:ext uri="{FF2B5EF4-FFF2-40B4-BE49-F238E27FC236}">
                <a16:creationId xmlns:a16="http://schemas.microsoft.com/office/drawing/2014/main" id="{90C781CC-3D2A-905D-7906-A248766E8E52}"/>
              </a:ext>
            </a:extLst>
          </p:cNvPr>
          <p:cNvSpPr>
            <a:spLocks noGrp="1"/>
          </p:cNvSpPr>
          <p:nvPr>
            <p:ph type="sldNum" sz="quarter" idx="5"/>
          </p:nvPr>
        </p:nvSpPr>
        <p:spPr/>
        <p:txBody>
          <a:bodyPr/>
          <a:lstStyle/>
          <a:p>
            <a:fld id="{3E13E72A-365B-46BD-943A-CE33ADDF3B11}" type="slidenum">
              <a:rPr lang="en-IN" smtClean="0"/>
              <a:t>36</a:t>
            </a:fld>
            <a:endParaRPr lang="en-IN"/>
          </a:p>
        </p:txBody>
      </p:sp>
    </p:spTree>
    <p:extLst>
      <p:ext uri="{BB962C8B-B14F-4D97-AF65-F5344CB8AC3E}">
        <p14:creationId xmlns:p14="http://schemas.microsoft.com/office/powerpoint/2010/main" val="2897592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1F277-9410-7F59-C0E9-FD65569B72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83D58E-16A2-8425-822A-42A7D71887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62E8A-F9A1-00C2-D89B-95D316A59E12}"/>
              </a:ext>
            </a:extLst>
          </p:cNvPr>
          <p:cNvSpPr>
            <a:spLocks noGrp="1"/>
          </p:cNvSpPr>
          <p:nvPr>
            <p:ph type="body" idx="1"/>
          </p:nvPr>
        </p:nvSpPr>
        <p:spPr/>
        <p:txBody>
          <a:bodyPr/>
          <a:lstStyle/>
          <a:p>
            <a:r>
              <a:rPr lang="en-US" dirty="0"/>
              <a:t>Hide signed Assertion deep, expose fake one.</a:t>
            </a:r>
          </a:p>
          <a:p>
            <a:endParaRPr lang="en-IN" dirty="0"/>
          </a:p>
        </p:txBody>
      </p:sp>
      <p:sp>
        <p:nvSpPr>
          <p:cNvPr id="4" name="Slide Number Placeholder 3">
            <a:extLst>
              <a:ext uri="{FF2B5EF4-FFF2-40B4-BE49-F238E27FC236}">
                <a16:creationId xmlns:a16="http://schemas.microsoft.com/office/drawing/2014/main" id="{6B4036D5-BC0A-E5AA-07BD-BBEB6F0A902A}"/>
              </a:ext>
            </a:extLst>
          </p:cNvPr>
          <p:cNvSpPr>
            <a:spLocks noGrp="1"/>
          </p:cNvSpPr>
          <p:nvPr>
            <p:ph type="sldNum" sz="quarter" idx="5"/>
          </p:nvPr>
        </p:nvSpPr>
        <p:spPr/>
        <p:txBody>
          <a:bodyPr/>
          <a:lstStyle/>
          <a:p>
            <a:fld id="{3E13E72A-365B-46BD-943A-CE33ADDF3B11}" type="slidenum">
              <a:rPr lang="en-IN" smtClean="0"/>
              <a:t>39</a:t>
            </a:fld>
            <a:endParaRPr lang="en-IN"/>
          </a:p>
        </p:txBody>
      </p:sp>
    </p:spTree>
    <p:extLst>
      <p:ext uri="{BB962C8B-B14F-4D97-AF65-F5344CB8AC3E}">
        <p14:creationId xmlns:p14="http://schemas.microsoft.com/office/powerpoint/2010/main" val="2421057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3</a:t>
            </a:fld>
            <a:endParaRPr lang="en-IN"/>
          </a:p>
        </p:txBody>
      </p:sp>
    </p:spTree>
    <p:extLst>
      <p:ext uri="{BB962C8B-B14F-4D97-AF65-F5344CB8AC3E}">
        <p14:creationId xmlns:p14="http://schemas.microsoft.com/office/powerpoint/2010/main" val="2189228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41</a:t>
            </a:fld>
            <a:endParaRPr lang="en-IN"/>
          </a:p>
        </p:txBody>
      </p:sp>
    </p:spTree>
    <p:extLst>
      <p:ext uri="{BB962C8B-B14F-4D97-AF65-F5344CB8AC3E}">
        <p14:creationId xmlns:p14="http://schemas.microsoft.com/office/powerpoint/2010/main" val="1149732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effectLst/>
              </a:rPr>
              <a:t>XML supports Document Type Definitions (DTDs) that can define entities. External entities can </a:t>
            </a:r>
            <a:r>
              <a:rPr lang="en-IN" dirty="0" err="1">
                <a:effectLst/>
              </a:rPr>
              <a:t>reference:Local</a:t>
            </a:r>
            <a:r>
              <a:rPr lang="en-IN" dirty="0">
                <a:effectLst/>
              </a:rPr>
              <a:t> files (</a:t>
            </a:r>
            <a:r>
              <a:rPr lang="en-IN" sz="1200" kern="1200" dirty="0">
                <a:solidFill>
                  <a:schemeClr val="tx1"/>
                </a:solidFill>
                <a:effectLst/>
                <a:latin typeface="+mn-lt"/>
                <a:ea typeface="+mn-ea"/>
                <a:cs typeface="+mn-cs"/>
              </a:rPr>
              <a:t>file://</a:t>
            </a:r>
            <a:r>
              <a:rPr lang="en-IN" dirty="0">
                <a:effectLst/>
              </a:rPr>
              <a:t>)</a:t>
            </a:r>
          </a:p>
          <a:p>
            <a:r>
              <a:rPr lang="en-IN" dirty="0">
                <a:effectLst/>
              </a:rPr>
              <a:t>Remote URLs (</a:t>
            </a:r>
            <a:r>
              <a:rPr lang="en-IN" sz="1200" kern="1200" dirty="0">
                <a:solidFill>
                  <a:schemeClr val="tx1"/>
                </a:solidFill>
                <a:effectLst/>
                <a:latin typeface="+mn-lt"/>
                <a:ea typeface="+mn-ea"/>
                <a:cs typeface="+mn-cs"/>
              </a:rPr>
              <a:t>http://</a:t>
            </a:r>
            <a:r>
              <a:rPr lang="en-IN" dirty="0">
                <a:effectLst/>
              </a:rPr>
              <a:t>, </a:t>
            </a:r>
            <a:r>
              <a:rPr lang="en-IN" sz="1200" kern="1200" dirty="0">
                <a:solidFill>
                  <a:schemeClr val="tx1"/>
                </a:solidFill>
                <a:effectLst/>
                <a:latin typeface="+mn-lt"/>
                <a:ea typeface="+mn-ea"/>
                <a:cs typeface="+mn-cs"/>
              </a:rPr>
              <a:t>https://</a:t>
            </a:r>
            <a:r>
              <a:rPr lang="en-IN" dirty="0">
                <a:effectLst/>
              </a:rPr>
              <a:t>)</a:t>
            </a:r>
          </a:p>
          <a:p>
            <a:r>
              <a:rPr lang="en-IN" dirty="0">
                <a:effectLst/>
              </a:rPr>
              <a:t>Network resources</a:t>
            </a:r>
          </a:p>
          <a:p>
            <a:r>
              <a:rPr lang="en-IN" b="1" dirty="0">
                <a:effectLst/>
              </a:rPr>
              <a:t>Basic Example</a:t>
            </a:r>
          </a:p>
          <a:p>
            <a:r>
              <a:rPr lang="en-IN" sz="1200" b="0" kern="1200" dirty="0">
                <a:solidFill>
                  <a:schemeClr val="tx1"/>
                </a:solidFill>
                <a:effectLst/>
                <a:latin typeface="+mn-lt"/>
                <a:ea typeface="+mn-ea"/>
                <a:cs typeface="+mn-cs"/>
              </a:rPr>
              <a:t>&lt;?xml version="1.0"?&gt;</a:t>
            </a:r>
          </a:p>
          <a:p>
            <a:r>
              <a:rPr lang="en-IN" sz="1200" b="0" kern="1200" dirty="0">
                <a:solidFill>
                  <a:schemeClr val="tx1"/>
                </a:solidFill>
                <a:effectLst/>
                <a:latin typeface="+mn-lt"/>
                <a:ea typeface="+mn-ea"/>
                <a:cs typeface="+mn-cs"/>
              </a:rPr>
              <a:t>&lt;!DOCTYPE foo [</a:t>
            </a:r>
          </a:p>
          <a:p>
            <a:r>
              <a:rPr lang="en-IN" sz="1200" b="0" kern="1200" dirty="0">
                <a:solidFill>
                  <a:schemeClr val="tx1"/>
                </a:solidFill>
                <a:effectLst/>
                <a:latin typeface="+mn-lt"/>
                <a:ea typeface="+mn-ea"/>
                <a:cs typeface="+mn-cs"/>
              </a:rPr>
              <a:t>  &lt;!ENTITY </a:t>
            </a:r>
            <a:r>
              <a:rPr lang="en-IN" sz="1200" b="0" kern="1200" dirty="0" err="1">
                <a:solidFill>
                  <a:schemeClr val="tx1"/>
                </a:solidFill>
                <a:effectLst/>
                <a:latin typeface="+mn-lt"/>
                <a:ea typeface="+mn-ea"/>
                <a:cs typeface="+mn-cs"/>
              </a:rPr>
              <a:t>xxe</a:t>
            </a:r>
            <a:r>
              <a:rPr lang="en-IN" sz="1200" b="0" kern="1200" dirty="0">
                <a:solidFill>
                  <a:schemeClr val="tx1"/>
                </a:solidFill>
                <a:effectLst/>
                <a:latin typeface="+mn-lt"/>
                <a:ea typeface="+mn-ea"/>
                <a:cs typeface="+mn-cs"/>
              </a:rPr>
              <a:t> SYSTEM "file:///etc/passwd"&gt;</a:t>
            </a:r>
          </a:p>
          <a:p>
            <a:r>
              <a:rPr lang="en-IN" sz="1200" b="0" kern="1200" dirty="0">
                <a:solidFill>
                  <a:schemeClr val="tx1"/>
                </a:solidFill>
                <a:effectLst/>
                <a:latin typeface="+mn-lt"/>
                <a:ea typeface="+mn-ea"/>
                <a:cs typeface="+mn-cs"/>
              </a:rPr>
              <a:t>]&gt;</a:t>
            </a:r>
          </a:p>
          <a:p>
            <a:r>
              <a:rPr lang="en-IN" sz="1200" b="0" kern="1200" dirty="0">
                <a:solidFill>
                  <a:schemeClr val="tx1"/>
                </a:solidFill>
                <a:effectLst/>
                <a:latin typeface="+mn-lt"/>
                <a:ea typeface="+mn-ea"/>
                <a:cs typeface="+mn-cs"/>
              </a:rPr>
              <a:t>&lt;foo&gt;&amp;</a:t>
            </a:r>
            <a:r>
              <a:rPr lang="en-IN" sz="1200" b="0" kern="1200" dirty="0" err="1">
                <a:solidFill>
                  <a:schemeClr val="tx1"/>
                </a:solidFill>
                <a:effectLst/>
                <a:latin typeface="+mn-lt"/>
                <a:ea typeface="+mn-ea"/>
                <a:cs typeface="+mn-cs"/>
              </a:rPr>
              <a:t>xxe</a:t>
            </a:r>
            <a:r>
              <a:rPr lang="en-IN" sz="1200" b="0" kern="1200" dirty="0">
                <a:solidFill>
                  <a:schemeClr val="tx1"/>
                </a:solidFill>
                <a:effectLst/>
                <a:latin typeface="+mn-lt"/>
                <a:ea typeface="+mn-ea"/>
                <a:cs typeface="+mn-cs"/>
              </a:rPr>
              <a:t>;&lt;/foo&gt;</a:t>
            </a:r>
          </a:p>
          <a:p>
            <a:r>
              <a:rPr lang="en-IN" dirty="0">
                <a:effectLst/>
              </a:rPr>
              <a:t>If the parser resolves </a:t>
            </a:r>
            <a:r>
              <a:rPr lang="en-IN" sz="1200" kern="1200" dirty="0">
                <a:solidFill>
                  <a:schemeClr val="tx1"/>
                </a:solidFill>
                <a:effectLst/>
                <a:latin typeface="+mn-lt"/>
                <a:ea typeface="+mn-ea"/>
                <a:cs typeface="+mn-cs"/>
              </a:rPr>
              <a:t>&amp;</a:t>
            </a:r>
            <a:r>
              <a:rPr lang="en-IN" sz="1200" kern="1200" dirty="0" err="1">
                <a:solidFill>
                  <a:schemeClr val="tx1"/>
                </a:solidFill>
                <a:effectLst/>
                <a:latin typeface="+mn-lt"/>
                <a:ea typeface="+mn-ea"/>
                <a:cs typeface="+mn-cs"/>
              </a:rPr>
              <a:t>xxe</a:t>
            </a:r>
            <a:r>
              <a:rPr lang="en-IN" sz="1200" kern="1200" dirty="0">
                <a:solidFill>
                  <a:schemeClr val="tx1"/>
                </a:solidFill>
                <a:effectLst/>
                <a:latin typeface="+mn-lt"/>
                <a:ea typeface="+mn-ea"/>
                <a:cs typeface="+mn-cs"/>
              </a:rPr>
              <a:t>;</a:t>
            </a:r>
            <a:r>
              <a:rPr lang="en-IN" dirty="0">
                <a:effectLst/>
              </a:rPr>
              <a:t>, it may include the contents of </a:t>
            </a:r>
            <a:r>
              <a:rPr lang="en-IN" sz="1200" kern="1200" dirty="0">
                <a:solidFill>
                  <a:schemeClr val="tx1"/>
                </a:solidFill>
                <a:effectLst/>
                <a:latin typeface="+mn-lt"/>
                <a:ea typeface="+mn-ea"/>
                <a:cs typeface="+mn-cs"/>
              </a:rPr>
              <a:t>/etc/passwd</a:t>
            </a:r>
            <a:r>
              <a:rPr lang="en-IN" dirty="0">
                <a:effectLst/>
              </a:rPr>
              <a:t> in the XML.</a:t>
            </a:r>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43</a:t>
            </a:fld>
            <a:endParaRPr lang="en-IN"/>
          </a:p>
        </p:txBody>
      </p:sp>
    </p:spTree>
    <p:extLst>
      <p:ext uri="{BB962C8B-B14F-4D97-AF65-F5344CB8AC3E}">
        <p14:creationId xmlns:p14="http://schemas.microsoft.com/office/powerpoint/2010/main" val="3766201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Additionally, After confirming the XXE you can exploit the </a:t>
            </a:r>
            <a:r>
              <a:rPr lang="en-US" b="1" dirty="0"/>
              <a:t>(XSLT)</a:t>
            </a:r>
            <a:r>
              <a:rPr lang="en-US" dirty="0"/>
              <a:t> </a:t>
            </a:r>
            <a:r>
              <a:rPr lang="en-IN" sz="1200" b="0" i="0" kern="1200" cap="all" dirty="0">
                <a:solidFill>
                  <a:schemeClr val="tx1"/>
                </a:solidFill>
                <a:effectLst/>
                <a:latin typeface="+mn-lt"/>
                <a:ea typeface="+mn-ea"/>
                <a:cs typeface="+mn-cs"/>
              </a:rPr>
              <a:t>Extensible Stylesheet Language Transformation </a:t>
            </a:r>
          </a:p>
        </p:txBody>
      </p:sp>
      <p:sp>
        <p:nvSpPr>
          <p:cNvPr id="4" name="Slide Number Placeholder 3"/>
          <p:cNvSpPr>
            <a:spLocks noGrp="1"/>
          </p:cNvSpPr>
          <p:nvPr>
            <p:ph type="sldNum" sz="quarter" idx="5"/>
          </p:nvPr>
        </p:nvSpPr>
        <p:spPr/>
        <p:txBody>
          <a:bodyPr/>
          <a:lstStyle/>
          <a:p>
            <a:fld id="{3E13E72A-365B-46BD-943A-CE33ADDF3B11}" type="slidenum">
              <a:rPr lang="en-IN" smtClean="0"/>
              <a:t>45</a:t>
            </a:fld>
            <a:endParaRPr lang="en-IN"/>
          </a:p>
        </p:txBody>
      </p:sp>
    </p:spTree>
    <p:extLst>
      <p:ext uri="{BB962C8B-B14F-4D97-AF65-F5344CB8AC3E}">
        <p14:creationId xmlns:p14="http://schemas.microsoft.com/office/powerpoint/2010/main" val="955111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46</a:t>
            </a:fld>
            <a:endParaRPr lang="en-IN"/>
          </a:p>
        </p:txBody>
      </p:sp>
    </p:spTree>
    <p:extLst>
      <p:ext uri="{BB962C8B-B14F-4D97-AF65-F5344CB8AC3E}">
        <p14:creationId xmlns:p14="http://schemas.microsoft.com/office/powerpoint/2010/main" val="2854828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Intro -- </a:t>
            </a:r>
          </a:p>
          <a:p>
            <a:r>
              <a:rPr lang="en-US" sz="1200" b="0" i="0" kern="1200" dirty="0">
                <a:solidFill>
                  <a:schemeClr val="tx1"/>
                </a:solidFill>
                <a:effectLst/>
                <a:latin typeface="+mn-lt"/>
                <a:ea typeface="+mn-ea"/>
                <a:cs typeface="+mn-cs"/>
              </a:rPr>
              <a:t>"XML allows comments using this syntax."</a:t>
            </a:r>
          </a:p>
          <a:p>
            <a:r>
              <a:rPr lang="en-US" sz="1200" b="0" i="0" kern="1200" dirty="0">
                <a:solidFill>
                  <a:schemeClr val="tx1"/>
                </a:solidFill>
                <a:effectLst/>
                <a:latin typeface="+mn-lt"/>
                <a:ea typeface="+mn-ea"/>
                <a:cs typeface="+mn-cs"/>
              </a:rPr>
              <a:t>"Comments are usually ignored during parsing."</a:t>
            </a:r>
          </a:p>
          <a:p>
            <a:r>
              <a:rPr lang="en-US" sz="1200" b="0" i="0" kern="1200" dirty="0">
                <a:solidFill>
                  <a:schemeClr val="tx1"/>
                </a:solidFill>
                <a:effectLst/>
                <a:latin typeface="+mn-lt"/>
                <a:ea typeface="+mn-ea"/>
                <a:cs typeface="+mn-cs"/>
              </a:rPr>
              <a:t>"But different parsers handle them differently."</a:t>
            </a:r>
          </a:p>
          <a:p>
            <a:r>
              <a:rPr lang="en-US" sz="1200" b="0" i="0" kern="1200" dirty="0">
                <a:solidFill>
                  <a:schemeClr val="tx1"/>
                </a:solidFill>
                <a:effectLst/>
                <a:latin typeface="+mn-lt"/>
                <a:ea typeface="+mn-ea"/>
                <a:cs typeface="+mn-cs"/>
              </a:rPr>
              <a:t>"This inconsistency is the root of the vulnerability."</a:t>
            </a:r>
          </a:p>
          <a:p>
            <a:endParaRPr lang="en-IN" dirty="0"/>
          </a:p>
          <a:p>
            <a:endParaRPr lang="en-IN" dirty="0"/>
          </a:p>
          <a:p>
            <a:r>
              <a:rPr lang="en-IN" dirty="0"/>
              <a:t>The core issues  </a:t>
            </a:r>
          </a:p>
          <a:p>
            <a:r>
              <a:rPr lang="en-US" sz="1200" b="0" i="0" kern="1200" dirty="0">
                <a:solidFill>
                  <a:schemeClr val="tx1"/>
                </a:solidFill>
                <a:effectLst/>
                <a:latin typeface="+mn-lt"/>
                <a:ea typeface="+mn-ea"/>
                <a:cs typeface="+mn-cs"/>
              </a:rPr>
              <a:t>"The vulnerability comes from parser differences."</a:t>
            </a:r>
          </a:p>
          <a:p>
            <a:r>
              <a:rPr lang="en-US" sz="1200" b="0" i="0" kern="1200" dirty="0">
                <a:solidFill>
                  <a:schemeClr val="tx1"/>
                </a:solidFill>
                <a:effectLst/>
                <a:latin typeface="+mn-lt"/>
                <a:ea typeface="+mn-ea"/>
                <a:cs typeface="+mn-cs"/>
              </a:rPr>
              <a:t>"Signature validation might see one thing, the app sees another."</a:t>
            </a:r>
          </a:p>
          <a:p>
            <a:r>
              <a:rPr lang="en-US" sz="1200" b="0" i="0" kern="1200" dirty="0">
                <a:solidFill>
                  <a:schemeClr val="tx1"/>
                </a:solidFill>
                <a:effectLst/>
                <a:latin typeface="+mn-lt"/>
                <a:ea typeface="+mn-ea"/>
                <a:cs typeface="+mn-cs"/>
              </a:rPr>
              <a:t>"This mismatch allows attackers to inject malicious data."</a:t>
            </a:r>
          </a:p>
          <a:p>
            <a:r>
              <a:rPr lang="en-US" sz="1200" b="0" i="0" kern="1200" dirty="0">
                <a:solidFill>
                  <a:schemeClr val="tx1"/>
                </a:solidFill>
                <a:effectLst/>
                <a:latin typeface="+mn-lt"/>
                <a:ea typeface="+mn-ea"/>
                <a:cs typeface="+mn-cs"/>
              </a:rPr>
              <a:t>"The signature is valid, but the data is wrong."</a:t>
            </a:r>
          </a:p>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47</a:t>
            </a:fld>
            <a:endParaRPr lang="en-IN"/>
          </a:p>
        </p:txBody>
      </p:sp>
    </p:spTree>
    <p:extLst>
      <p:ext uri="{BB962C8B-B14F-4D97-AF65-F5344CB8AC3E}">
        <p14:creationId xmlns:p14="http://schemas.microsoft.com/office/powerpoint/2010/main" val="14336746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E13E72A-365B-46BD-943A-CE33ADDF3B11}" type="slidenum">
              <a:rPr lang="en-IN" smtClean="0"/>
              <a:t>49</a:t>
            </a:fld>
            <a:endParaRPr lang="en-IN"/>
          </a:p>
        </p:txBody>
      </p:sp>
    </p:spTree>
    <p:extLst>
      <p:ext uri="{BB962C8B-B14F-4D97-AF65-F5344CB8AC3E}">
        <p14:creationId xmlns:p14="http://schemas.microsoft.com/office/powerpoint/2010/main" val="1129918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Companies which provide the SAML Authentication, give examples for it. </a:t>
            </a:r>
          </a:p>
        </p:txBody>
      </p:sp>
      <p:sp>
        <p:nvSpPr>
          <p:cNvPr id="4" name="Slide Number Placeholder 3"/>
          <p:cNvSpPr>
            <a:spLocks noGrp="1"/>
          </p:cNvSpPr>
          <p:nvPr>
            <p:ph type="sldNum" sz="quarter" idx="5"/>
          </p:nvPr>
        </p:nvSpPr>
        <p:spPr/>
        <p:txBody>
          <a:bodyPr/>
          <a:lstStyle/>
          <a:p>
            <a:fld id="{3E13E72A-365B-46BD-943A-CE33ADDF3B11}" type="slidenum">
              <a:rPr lang="en-IN" smtClean="0"/>
              <a:t>4</a:t>
            </a:fld>
            <a:endParaRPr lang="en-IN"/>
          </a:p>
        </p:txBody>
      </p:sp>
    </p:spTree>
    <p:extLst>
      <p:ext uri="{BB962C8B-B14F-4D97-AF65-F5344CB8AC3E}">
        <p14:creationId xmlns:p14="http://schemas.microsoft.com/office/powerpoint/2010/main" val="1590554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SAML transports signed XML assertions that allow one security domain to authenticate users for another, enabling SSO and identity federation without sharing credentials.</a:t>
            </a:r>
          </a:p>
          <a:p>
            <a:r>
              <a:rPr lang="en-US" dirty="0"/>
              <a:t> </a:t>
            </a:r>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5</a:t>
            </a:fld>
            <a:endParaRPr lang="en-IN"/>
          </a:p>
        </p:txBody>
      </p:sp>
    </p:spTree>
    <p:extLst>
      <p:ext uri="{BB962C8B-B14F-4D97-AF65-F5344CB8AC3E}">
        <p14:creationId xmlns:p14="http://schemas.microsoft.com/office/powerpoint/2010/main" val="977630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6</a:t>
            </a:fld>
            <a:endParaRPr lang="en-IN"/>
          </a:p>
        </p:txBody>
      </p:sp>
    </p:spTree>
    <p:extLst>
      <p:ext uri="{BB962C8B-B14F-4D97-AF65-F5344CB8AC3E}">
        <p14:creationId xmlns:p14="http://schemas.microsoft.com/office/powerpoint/2010/main" val="1808355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IdP creates assertion</a:t>
            </a:r>
            <a:r>
              <a:rPr lang="en-US" sz="1200" b="0" i="0" kern="1200" dirty="0">
                <a:solidFill>
                  <a:schemeClr val="tx1"/>
                </a:solidFill>
                <a:effectLst/>
                <a:latin typeface="+mn-lt"/>
                <a:ea typeface="+mn-ea"/>
                <a:cs typeface="+mn-cs"/>
              </a:rPr>
              <a:t>: IdP gathers user info and creates an XML SAML Assertion.</a:t>
            </a:r>
          </a:p>
          <a:p>
            <a:r>
              <a:rPr lang="en-US" sz="1200" b="1" i="0" kern="1200" dirty="0">
                <a:solidFill>
                  <a:schemeClr val="tx1"/>
                </a:solidFill>
                <a:effectLst/>
                <a:latin typeface="+mn-lt"/>
                <a:ea typeface="+mn-ea"/>
                <a:cs typeface="+mn-cs"/>
              </a:rPr>
              <a:t>IdP signs</a:t>
            </a:r>
            <a:r>
              <a:rPr lang="en-US" sz="1200" b="0" i="0" kern="1200" dirty="0">
                <a:solidFill>
                  <a:schemeClr val="tx1"/>
                </a:solidFill>
                <a:effectLst/>
                <a:latin typeface="+mn-lt"/>
                <a:ea typeface="+mn-ea"/>
                <a:cs typeface="+mn-cs"/>
              </a:rPr>
              <a:t>: IdP hashes the assertion using a </a:t>
            </a:r>
            <a:r>
              <a:rPr lang="en-US" sz="1200" b="1" i="0" kern="1200" dirty="0">
                <a:solidFill>
                  <a:schemeClr val="tx1"/>
                </a:solidFill>
                <a:effectLst/>
                <a:latin typeface="+mn-lt"/>
                <a:ea typeface="+mn-ea"/>
                <a:cs typeface="+mn-cs"/>
              </a:rPr>
              <a:t>Signature Method</a:t>
            </a:r>
            <a:r>
              <a:rPr lang="en-US" sz="1200" b="0" i="0" kern="1200" dirty="0">
                <a:solidFill>
                  <a:schemeClr val="tx1"/>
                </a:solidFill>
                <a:effectLst/>
                <a:latin typeface="+mn-lt"/>
                <a:ea typeface="+mn-ea"/>
                <a:cs typeface="+mn-cs"/>
              </a:rPr>
              <a:t> (e.g., SHA-256) and encrypts the hash with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IdP sends</a:t>
            </a:r>
            <a:r>
              <a:rPr lang="en-US" sz="1200" b="0" i="0" kern="1200" dirty="0">
                <a:solidFill>
                  <a:schemeClr val="tx1"/>
                </a:solidFill>
                <a:effectLst/>
                <a:latin typeface="+mn-lt"/>
                <a:ea typeface="+mn-ea"/>
                <a:cs typeface="+mn-cs"/>
              </a:rPr>
              <a:t>: IdP sends the assertion along with its </a:t>
            </a:r>
            <a:r>
              <a:rPr lang="en-US" sz="1200" b="1" i="0" kern="1200" dirty="0">
                <a:solidFill>
                  <a:schemeClr val="tx1"/>
                </a:solidFill>
                <a:effectLst/>
                <a:latin typeface="+mn-lt"/>
                <a:ea typeface="+mn-ea"/>
                <a:cs typeface="+mn-cs"/>
              </a:rPr>
              <a:t>X.509 certificate</a:t>
            </a:r>
            <a:r>
              <a:rPr lang="en-US" sz="1200" b="0" i="0" kern="1200" dirty="0">
                <a:solidFill>
                  <a:schemeClr val="tx1"/>
                </a:solidFill>
                <a:effectLst/>
                <a:latin typeface="+mn-lt"/>
                <a:ea typeface="+mn-ea"/>
                <a:cs typeface="+mn-cs"/>
              </a:rPr>
              <a:t> (containing the public key) to the SP.</a:t>
            </a:r>
          </a:p>
          <a:p>
            <a:r>
              <a:rPr lang="en-US" sz="1200" b="1" i="0" kern="1200" dirty="0">
                <a:solidFill>
                  <a:schemeClr val="tx1"/>
                </a:solidFill>
                <a:effectLst/>
                <a:latin typeface="+mn-lt"/>
                <a:ea typeface="+mn-ea"/>
                <a:cs typeface="+mn-cs"/>
              </a:rPr>
              <a:t>SP verifies</a:t>
            </a:r>
            <a:r>
              <a:rPr lang="en-US" sz="1200" b="0" i="0" kern="1200" dirty="0">
                <a:solidFill>
                  <a:schemeClr val="tx1"/>
                </a:solidFill>
                <a:effectLst/>
                <a:latin typeface="+mn-lt"/>
                <a:ea typeface="+mn-ea"/>
                <a:cs typeface="+mn-cs"/>
              </a:rPr>
              <a:t>: SP uses the </a:t>
            </a:r>
            <a:r>
              <a:rPr lang="en-US" sz="1200" b="1" i="0" kern="1200" dirty="0">
                <a:solidFill>
                  <a:schemeClr val="tx1"/>
                </a:solidFill>
                <a:effectLst/>
                <a:latin typeface="+mn-lt"/>
                <a:ea typeface="+mn-ea"/>
                <a:cs typeface="+mn-cs"/>
              </a:rPr>
              <a:t>public key</a:t>
            </a:r>
            <a:r>
              <a:rPr lang="en-US" sz="1200" b="0" i="0" kern="1200" dirty="0">
                <a:solidFill>
                  <a:schemeClr val="tx1"/>
                </a:solidFill>
                <a:effectLst/>
                <a:latin typeface="+mn-lt"/>
                <a:ea typeface="+mn-ea"/>
                <a:cs typeface="+mn-cs"/>
              </a:rPr>
              <a:t> from the X.509 certificate to decrypt the signature. It then independently hashes the received assertion using the same </a:t>
            </a:r>
            <a:r>
              <a:rPr lang="en-US" sz="1200" b="1" i="0" kern="1200" dirty="0">
                <a:solidFill>
                  <a:schemeClr val="tx1"/>
                </a:solidFill>
                <a:effectLst/>
                <a:latin typeface="+mn-lt"/>
                <a:ea typeface="+mn-ea"/>
                <a:cs typeface="+mn-cs"/>
              </a:rPr>
              <a:t>Signature Method</a:t>
            </a:r>
            <a:r>
              <a:rPr lang="en-US" sz="1200" b="0" i="0" kern="1200" dirty="0">
                <a:solidFill>
                  <a:schemeClr val="tx1"/>
                </a:solidFill>
                <a:effectLst/>
                <a:latin typeface="+mn-lt"/>
                <a:ea typeface="+mn-ea"/>
                <a:cs typeface="+mn-cs"/>
              </a:rPr>
              <a:t> and compares the hashes. If they match, the message is authentic and untampered.</a:t>
            </a:r>
          </a:p>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9</a:t>
            </a:fld>
            <a:endParaRPr lang="en-IN"/>
          </a:p>
        </p:txBody>
      </p:sp>
    </p:spTree>
    <p:extLst>
      <p:ext uri="{BB962C8B-B14F-4D97-AF65-F5344CB8AC3E}">
        <p14:creationId xmlns:p14="http://schemas.microsoft.com/office/powerpoint/2010/main" val="163056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10</a:t>
            </a:fld>
            <a:endParaRPr lang="en-IN"/>
          </a:p>
        </p:txBody>
      </p:sp>
    </p:spTree>
    <p:extLst>
      <p:ext uri="{BB962C8B-B14F-4D97-AF65-F5344CB8AC3E}">
        <p14:creationId xmlns:p14="http://schemas.microsoft.com/office/powerpoint/2010/main" val="3066025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12</a:t>
            </a:fld>
            <a:endParaRPr lang="en-IN"/>
          </a:p>
        </p:txBody>
      </p:sp>
    </p:spTree>
    <p:extLst>
      <p:ext uri="{BB962C8B-B14F-4D97-AF65-F5344CB8AC3E}">
        <p14:creationId xmlns:p14="http://schemas.microsoft.com/office/powerpoint/2010/main" val="2344888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14</a:t>
            </a:fld>
            <a:endParaRPr lang="en-IN"/>
          </a:p>
        </p:txBody>
      </p:sp>
    </p:spTree>
    <p:extLst>
      <p:ext uri="{BB962C8B-B14F-4D97-AF65-F5344CB8AC3E}">
        <p14:creationId xmlns:p14="http://schemas.microsoft.com/office/powerpoint/2010/main" val="3650752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FA74D8-DFA5-4F13-B273-46A9DDD20083}" type="datetimeFigureOut">
              <a:rPr lang="en-IN" smtClean="0"/>
              <a:t>15-01-2026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675423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FA74D8-DFA5-4F13-B273-46A9DDD20083}" type="datetimeFigureOut">
              <a:rPr lang="en-IN" smtClean="0"/>
              <a:t>15-01-2026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606952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FA74D8-DFA5-4F13-B273-46A9DDD20083}" type="datetimeFigureOut">
              <a:rPr lang="en-IN" smtClean="0"/>
              <a:t>15-01-2026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2677253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6FA74D8-DFA5-4F13-B273-46A9DDD20083}" type="datetimeFigureOut">
              <a:rPr lang="en-IN" smtClean="0"/>
              <a:t>15-01-2026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9AFD80B-6B9A-4ACD-8F08-522BAAD8CB2F}" type="slidenum">
              <a:rPr lang="en-IN" smtClean="0"/>
              <a:t>‹#›</a:t>
            </a:fld>
            <a:endParaRPr lang="en-IN"/>
          </a:p>
        </p:txBody>
      </p:sp>
      <p:sp>
        <p:nvSpPr>
          <p:cNvPr id="8" name="Rectangle 7">
            <a:extLst>
              <a:ext uri="{FF2B5EF4-FFF2-40B4-BE49-F238E27FC236}">
                <a16:creationId xmlns:a16="http://schemas.microsoft.com/office/drawing/2014/main" id="{428B2D3F-5560-B284-F267-C7EDBEB18BE6}"/>
              </a:ext>
            </a:extLst>
          </p:cNvPr>
          <p:cNvSpPr/>
          <p:nvPr userDrawn="1"/>
        </p:nvSpPr>
        <p:spPr>
          <a:xfrm>
            <a:off x="587957" y="615520"/>
            <a:ext cx="5055461" cy="1362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descr="HD-ShadowShort.png">
            <a:extLst>
              <a:ext uri="{FF2B5EF4-FFF2-40B4-BE49-F238E27FC236}">
                <a16:creationId xmlns:a16="http://schemas.microsoft.com/office/drawing/2014/main" id="{BDF90728-1C5C-E73C-3692-B743DCB620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8395" y="1844016"/>
            <a:ext cx="5335024" cy="683447"/>
          </a:xfrm>
          <a:prstGeom prst="rect">
            <a:avLst/>
          </a:prstGeom>
        </p:spPr>
      </p:pic>
    </p:spTree>
    <p:extLst>
      <p:ext uri="{BB962C8B-B14F-4D97-AF65-F5344CB8AC3E}">
        <p14:creationId xmlns:p14="http://schemas.microsoft.com/office/powerpoint/2010/main" val="631882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p:txBody>
          <a:bodyPr/>
          <a:lstStyle/>
          <a:p>
            <a:fld id="{59AFD80B-6B9A-4ACD-8F08-522BAAD8CB2F}" type="slidenum">
              <a:rPr lang="en-IN" smtClean="0"/>
              <a:t>‹#›</a:t>
            </a:fld>
            <a:endParaRPr lang="en-IN"/>
          </a:p>
        </p:txBody>
      </p:sp>
      <p:sp>
        <p:nvSpPr>
          <p:cNvPr id="8" name="Rectangle 7">
            <a:extLst>
              <a:ext uri="{FF2B5EF4-FFF2-40B4-BE49-F238E27FC236}">
                <a16:creationId xmlns:a16="http://schemas.microsoft.com/office/drawing/2014/main" id="{428B2D3F-5560-B284-F267-C7EDBEB18BE6}"/>
              </a:ext>
            </a:extLst>
          </p:cNvPr>
          <p:cNvSpPr/>
          <p:nvPr userDrawn="1"/>
        </p:nvSpPr>
        <p:spPr>
          <a:xfrm>
            <a:off x="-349135" y="5113791"/>
            <a:ext cx="13239747" cy="683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descr="HD-ShadowShort.png">
            <a:extLst>
              <a:ext uri="{FF2B5EF4-FFF2-40B4-BE49-F238E27FC236}">
                <a16:creationId xmlns:a16="http://schemas.microsoft.com/office/drawing/2014/main" id="{BDF90728-1C5C-E73C-3692-B743DCB620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9338" y="5763903"/>
            <a:ext cx="13375178" cy="683447"/>
          </a:xfrm>
          <a:prstGeom prst="rect">
            <a:avLst/>
          </a:prstGeom>
        </p:spPr>
      </p:pic>
    </p:spTree>
    <p:extLst>
      <p:ext uri="{BB962C8B-B14F-4D97-AF65-F5344CB8AC3E}">
        <p14:creationId xmlns:p14="http://schemas.microsoft.com/office/powerpoint/2010/main" val="4269305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A74D8-DFA5-4F13-B273-46A9DDD20083}" type="datetimeFigureOut">
              <a:rPr lang="en-IN" smtClean="0"/>
              <a:t>15-01-2026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2342963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A74D8-DFA5-4F13-B273-46A9DDD20083}" type="datetimeFigureOut">
              <a:rPr lang="en-IN" smtClean="0"/>
              <a:t>15-01-2026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5093322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A74D8-DFA5-4F13-B273-46A9DDD20083}" type="datetimeFigureOut">
              <a:rPr lang="en-IN" smtClean="0"/>
              <a:t>15-01-2026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751050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sp>
        <p:nvSpPr>
          <p:cNvPr id="10" name="Rectangle 9"/>
          <p:cNvSpPr/>
          <p:nvPr userDrawn="1"/>
        </p:nvSpPr>
        <p:spPr bwMode="ltGray">
          <a:xfrm>
            <a:off x="0" y="5210721"/>
            <a:ext cx="1219200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579694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A74D8-DFA5-4F13-B273-46A9DDD20083}" type="datetimeFigureOut">
              <a:rPr lang="en-IN" smtClean="0"/>
              <a:t>15-01-2026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3356364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A74D8-DFA5-4F13-B273-46A9DDD20083}" type="datetimeFigureOut">
              <a:rPr lang="en-IN" smtClean="0"/>
              <a:t>15-01-2026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59AFD80B-6B9A-4ACD-8F08-522BAAD8CB2F}"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a:solidFill>
                  <a:schemeClr val="tx1"/>
                </a:solidFill>
                <a:effectLst/>
              </a:rPr>
              <a:t>”</a:t>
            </a:r>
          </a:p>
        </p:txBody>
      </p:sp>
    </p:spTree>
    <p:extLst>
      <p:ext uri="{BB962C8B-B14F-4D97-AF65-F5344CB8AC3E}">
        <p14:creationId xmlns:p14="http://schemas.microsoft.com/office/powerpoint/2010/main" val="2338891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userDrawn="1"/>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Rounded Corners 7">
            <a:extLst>
              <a:ext uri="{FF2B5EF4-FFF2-40B4-BE49-F238E27FC236}">
                <a16:creationId xmlns:a16="http://schemas.microsoft.com/office/drawing/2014/main" id="{CB365344-5AA1-BB76-B475-21DED10E971C}"/>
              </a:ext>
            </a:extLst>
          </p:cNvPr>
          <p:cNvSpPr/>
          <p:nvPr userDrawn="1"/>
        </p:nvSpPr>
        <p:spPr>
          <a:xfrm>
            <a:off x="177564" y="5429756"/>
            <a:ext cx="11847199" cy="882031"/>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1C4D64EB-FCC0-10FD-8E72-7DC5C75E73DA}"/>
              </a:ext>
            </a:extLst>
          </p:cNvPr>
          <p:cNvSpPr/>
          <p:nvPr userDrawn="1"/>
        </p:nvSpPr>
        <p:spPr>
          <a:xfrm>
            <a:off x="177565" y="3819513"/>
            <a:ext cx="11847200" cy="944079"/>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B2003DA5-D6F9-B572-E52A-266045A55DB2}"/>
              </a:ext>
            </a:extLst>
          </p:cNvPr>
          <p:cNvSpPr/>
          <p:nvPr userDrawn="1"/>
        </p:nvSpPr>
        <p:spPr>
          <a:xfrm>
            <a:off x="177565" y="2580815"/>
            <a:ext cx="11847200" cy="457673"/>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46220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A74D8-DFA5-4F13-B273-46A9DDD20083}" type="datetimeFigureOut">
              <a:rPr lang="en-IN" smtClean="0"/>
              <a:t>15-01-2026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674986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6FA74D8-DFA5-4F13-B273-46A9DDD20083}" type="datetimeFigureOut">
              <a:rPr lang="en-IN" smtClean="0"/>
              <a:t>15-01-2026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1446611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9034"/>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479034"/>
            <a:ext cx="1602997" cy="636470"/>
          </a:xfrm>
          <a:prstGeom prst="rect">
            <a:avLst/>
          </a:prstGeom>
        </p:spPr>
      </p:pic>
      <p:sp>
        <p:nvSpPr>
          <p:cNvPr id="16" name="Rectangle 15"/>
          <p:cNvSpPr/>
          <p:nvPr/>
        </p:nvSpPr>
        <p:spPr bwMode="ltGray">
          <a:xfrm>
            <a:off x="0" y="110836"/>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9003" y="110836"/>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 Placeholder 2"/>
          <p:cNvSpPr>
            <a:spLocks noGrp="1"/>
          </p:cNvSpPr>
          <p:nvPr>
            <p:ph type="body" idx="1"/>
          </p:nvPr>
        </p:nvSpPr>
        <p:spPr>
          <a:xfrm>
            <a:off x="556764" y="1587826"/>
            <a:ext cx="11078472" cy="527677"/>
          </a:xfrm>
        </p:spPr>
        <p:txBody>
          <a:bodyPr anchor="b">
            <a:noAutofit/>
          </a:bodyPr>
          <a:lstStyle>
            <a:lvl1pPr marL="0" indent="0" algn="l">
              <a:buNone/>
              <a:defRPr sz="2400" b="0">
                <a:solidFill>
                  <a:schemeClr val="tx1"/>
                </a:solidFill>
                <a:latin typeface="Nunito Sans"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36455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6FA74D8-DFA5-4F13-B273-46A9DDD20083}" type="datetimeFigureOut">
              <a:rPr lang="en-IN" smtClean="0"/>
              <a:t>15-01-2026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5709182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FA74D8-DFA5-4F13-B273-46A9DDD20083}" type="datetimeFigureOut">
              <a:rPr lang="en-IN" smtClean="0"/>
              <a:t>15-01-2026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422007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07126" y="5936187"/>
            <a:ext cx="2743200" cy="365125"/>
          </a:xfrm>
        </p:spPr>
        <p:txBody>
          <a:bodyPr/>
          <a:lstStyle/>
          <a:p>
            <a:fld id="{36FA74D8-DFA5-4F13-B273-46A9DDD20083}" type="datetimeFigureOut">
              <a:rPr lang="en-IN" smtClean="0"/>
              <a:t>15-01-2026</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59AFD80B-6B9A-4ACD-8F08-522BAAD8CB2F}" type="slidenum">
              <a:rPr lang="en-IN" smtClean="0"/>
              <a:t>‹#›</a:t>
            </a:fld>
            <a:endParaRPr lang="en-IN"/>
          </a:p>
        </p:txBody>
      </p:sp>
    </p:spTree>
    <p:extLst>
      <p:ext uri="{BB962C8B-B14F-4D97-AF65-F5344CB8AC3E}">
        <p14:creationId xmlns:p14="http://schemas.microsoft.com/office/powerpoint/2010/main" val="447202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FA74D8-DFA5-4F13-B273-46A9DDD20083}" type="datetimeFigureOut">
              <a:rPr lang="en-IN" smtClean="0"/>
              <a:t>15-01-2026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FD80B-6B9A-4ACD-8F08-522BAAD8CB2F}" type="slidenum">
              <a:rPr lang="en-IN" smtClean="0"/>
              <a:t>‹#›</a:t>
            </a:fld>
            <a:endParaRPr lang="en-IN" dirty="0"/>
          </a:p>
        </p:txBody>
      </p:sp>
      <p:pic>
        <p:nvPicPr>
          <p:cNvPr id="8" name="Picture 4" descr="Join Redfox Security: Exciting Career Opportunities Await">
            <a:extLst>
              <a:ext uri="{FF2B5EF4-FFF2-40B4-BE49-F238E27FC236}">
                <a16:creationId xmlns:a16="http://schemas.microsoft.com/office/drawing/2014/main" id="{C07980BD-634C-ABE9-FE68-12F23AE7576A}"/>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68077" y="663485"/>
            <a:ext cx="1230443" cy="1230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439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userDrawn="1"/>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Rounded Corners 2">
            <a:extLst>
              <a:ext uri="{FF2B5EF4-FFF2-40B4-BE49-F238E27FC236}">
                <a16:creationId xmlns:a16="http://schemas.microsoft.com/office/drawing/2014/main" id="{FE4ACBCE-FF0B-3FD7-2A4B-96AABAC35216}"/>
              </a:ext>
            </a:extLst>
          </p:cNvPr>
          <p:cNvSpPr/>
          <p:nvPr userDrawn="1"/>
        </p:nvSpPr>
        <p:spPr>
          <a:xfrm>
            <a:off x="234669" y="5931461"/>
            <a:ext cx="11587795" cy="558351"/>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4DD3703F-AC9C-7AAF-8B0C-28892D978D46}"/>
              </a:ext>
            </a:extLst>
          </p:cNvPr>
          <p:cNvSpPr/>
          <p:nvPr userDrawn="1"/>
        </p:nvSpPr>
        <p:spPr>
          <a:xfrm>
            <a:off x="302102" y="4401055"/>
            <a:ext cx="11587795" cy="558351"/>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0A915646-ACA5-9381-FCA7-7FA03CA6E61D}"/>
              </a:ext>
            </a:extLst>
          </p:cNvPr>
          <p:cNvSpPr/>
          <p:nvPr userDrawn="1"/>
        </p:nvSpPr>
        <p:spPr>
          <a:xfrm>
            <a:off x="302102" y="2870649"/>
            <a:ext cx="11587795" cy="558351"/>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92868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59AFD80B-6B9A-4ACD-8F08-522BAAD8CB2F}" type="slidenum">
              <a:rPr lang="en-IN" smtClean="0"/>
              <a:t>‹#›</a:t>
            </a:fld>
            <a:endParaRPr lang="en-IN"/>
          </a:p>
        </p:txBody>
      </p:sp>
      <p:sp>
        <p:nvSpPr>
          <p:cNvPr id="10" name="Rectangle: Rounded Corners 9">
            <a:extLst>
              <a:ext uri="{FF2B5EF4-FFF2-40B4-BE49-F238E27FC236}">
                <a16:creationId xmlns:a16="http://schemas.microsoft.com/office/drawing/2014/main" id="{469BB1A6-EDF6-7730-4EB7-3FEC84E07882}"/>
              </a:ext>
            </a:extLst>
          </p:cNvPr>
          <p:cNvSpPr/>
          <p:nvPr userDrawn="1"/>
        </p:nvSpPr>
        <p:spPr>
          <a:xfrm>
            <a:off x="234669" y="3265610"/>
            <a:ext cx="7468948" cy="1897109"/>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173847D2-EB4E-3715-7A25-EFC953E7C30D}"/>
              </a:ext>
            </a:extLst>
          </p:cNvPr>
          <p:cNvSpPr/>
          <p:nvPr userDrawn="1"/>
        </p:nvSpPr>
        <p:spPr>
          <a:xfrm>
            <a:off x="234669" y="5931461"/>
            <a:ext cx="11587795" cy="558351"/>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4904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A74D8-DFA5-4F13-B273-46A9DDD20083}" type="datetimeFigureOut">
              <a:rPr lang="en-IN" smtClean="0"/>
              <a:t>15-01-2026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165173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userDrawn="1"/>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FA74D8-DFA5-4F13-B273-46A9DDD20083}" type="datetimeFigureOut">
              <a:rPr lang="en-IN" smtClean="0"/>
              <a:t>15-01-2026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1426326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5730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30E2BF-AFCB-8C1B-0746-1A27D50BDF29}"/>
              </a:ext>
            </a:extLst>
          </p:cNvPr>
          <p:cNvSpPr/>
          <p:nvPr userDrawn="1"/>
        </p:nvSpPr>
        <p:spPr>
          <a:xfrm>
            <a:off x="-405118" y="3303652"/>
            <a:ext cx="13239747" cy="683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2">
            <a:extLst>
              <a:ext uri="{FF2B5EF4-FFF2-40B4-BE49-F238E27FC236}">
                <a16:creationId xmlns:a16="http://schemas.microsoft.com/office/drawing/2014/main" id="{8ACE4982-A642-1E89-6A6C-032E0BEF9F64}"/>
              </a:ext>
            </a:extLst>
          </p:cNvPr>
          <p:cNvSpPr/>
          <p:nvPr userDrawn="1"/>
        </p:nvSpPr>
        <p:spPr>
          <a:xfrm>
            <a:off x="-943184" y="619546"/>
            <a:ext cx="13239747" cy="683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85412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6E2"/>
        </a:soli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7">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FA74D8-DFA5-4F13-B273-46A9DDD20083}" type="datetimeFigureOut">
              <a:rPr lang="en-IN" smtClean="0"/>
              <a:t>15-01-2026</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59AFD80B-6B9A-4ACD-8F08-522BAAD8CB2F}" type="slidenum">
              <a:rPr lang="en-IN" smtClean="0"/>
              <a:t>‹#›</a:t>
            </a:fld>
            <a:endParaRPr lang="en-IN"/>
          </a:p>
        </p:txBody>
      </p:sp>
    </p:spTree>
    <p:extLst>
      <p:ext uri="{BB962C8B-B14F-4D97-AF65-F5344CB8AC3E}">
        <p14:creationId xmlns:p14="http://schemas.microsoft.com/office/powerpoint/2010/main" val="441901782"/>
      </p:ext>
    </p:extLst>
  </p:cSld>
  <p:clrMap bg1="dk1" tx1="lt1" bg2="dk2" tx2="lt2" accent1="accent1" accent2="accent2" accent3="accent3" accent4="accent4" accent5="accent5" accent6="accent6" hlink="hlink" folHlink="folHlink"/>
  <p:sldLayoutIdLst>
    <p:sldLayoutId id="2147483674" r:id="rId1"/>
    <p:sldLayoutId id="2147483705" r:id="rId2"/>
    <p:sldLayoutId id="2147483675" r:id="rId3"/>
    <p:sldLayoutId id="2147483706" r:id="rId4"/>
    <p:sldLayoutId id="2147483702" r:id="rId5"/>
    <p:sldLayoutId id="2147483676" r:id="rId6"/>
    <p:sldLayoutId id="2147483677" r:id="rId7"/>
    <p:sldLayoutId id="2147483692" r:id="rId8"/>
    <p:sldLayoutId id="2147483696" r:id="rId9"/>
    <p:sldLayoutId id="2147483678" r:id="rId10"/>
    <p:sldLayoutId id="2147483679" r:id="rId11"/>
    <p:sldLayoutId id="2147483680" r:id="rId12"/>
    <p:sldLayoutId id="2147483694" r:id="rId13"/>
    <p:sldLayoutId id="2147483681" r:id="rId14"/>
    <p:sldLayoutId id="2147483682" r:id="rId15"/>
    <p:sldLayoutId id="2147483683" r:id="rId16"/>
    <p:sldLayoutId id="2147483704" r:id="rId17"/>
    <p:sldLayoutId id="2147483684" r:id="rId18"/>
    <p:sldLayoutId id="2147483685" r:id="rId19"/>
    <p:sldLayoutId id="2147483686" r:id="rId20"/>
    <p:sldLayoutId id="2147483687" r:id="rId21"/>
    <p:sldLayoutId id="2147483693" r:id="rId22"/>
    <p:sldLayoutId id="2147483688" r:id="rId23"/>
    <p:sldLayoutId id="2147483689" r:id="rId24"/>
    <p:sldLayoutId id="2147483690" r:id="rId2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aULUYMw2fCU"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1.png"/><Relationship Id="rId4" Type="http://schemas.openxmlformats.org/officeDocument/2006/relationships/notesSlide" Target="../notesSlides/notesSlide2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C2F72B-764E-2021-71BB-AF1711F15172}"/>
              </a:ext>
            </a:extLst>
          </p:cNvPr>
          <p:cNvPicPr>
            <a:picLocks noChangeAspect="1"/>
          </p:cNvPicPr>
          <p:nvPr/>
        </p:nvPicPr>
        <p:blipFill>
          <a:blip r:embed="rId3"/>
          <a:stretch>
            <a:fillRect/>
          </a:stretch>
        </p:blipFill>
        <p:spPr>
          <a:xfrm>
            <a:off x="-48127" y="-207819"/>
            <a:ext cx="12360442" cy="8768189"/>
          </a:xfrm>
          <a:prstGeom prst="rect">
            <a:avLst/>
          </a:prstGeom>
        </p:spPr>
      </p:pic>
      <p:sp>
        <p:nvSpPr>
          <p:cNvPr id="2" name="Title 1">
            <a:extLst>
              <a:ext uri="{FF2B5EF4-FFF2-40B4-BE49-F238E27FC236}">
                <a16:creationId xmlns:a16="http://schemas.microsoft.com/office/drawing/2014/main" id="{3B928817-0C6F-5B9F-6267-FC4B15B03F62}"/>
              </a:ext>
            </a:extLst>
          </p:cNvPr>
          <p:cNvSpPr>
            <a:spLocks noGrp="1"/>
          </p:cNvSpPr>
          <p:nvPr>
            <p:ph type="ctrTitle"/>
          </p:nvPr>
        </p:nvSpPr>
        <p:spPr>
          <a:xfrm>
            <a:off x="2176333" y="4697815"/>
            <a:ext cx="8144134" cy="1373070"/>
          </a:xfrm>
        </p:spPr>
        <p:txBody>
          <a:bodyPr/>
          <a:lstStyle/>
          <a:p>
            <a:pPr algn="ctr"/>
            <a:r>
              <a:rPr lang="en-US" sz="4800" b="1" dirty="0">
                <a:latin typeface="Nunito Sans" pitchFamily="2" charset="0"/>
              </a:rPr>
              <a:t>Web Hacking Extreme Bootcamp</a:t>
            </a:r>
            <a:endParaRPr lang="en-IN" sz="4800" b="1" dirty="0">
              <a:latin typeface="Nunito Sans" pitchFamily="2" charset="0"/>
            </a:endParaRPr>
          </a:p>
        </p:txBody>
      </p:sp>
      <p:sp>
        <p:nvSpPr>
          <p:cNvPr id="3" name="AutoShape 2">
            <a:extLst>
              <a:ext uri="{FF2B5EF4-FFF2-40B4-BE49-F238E27FC236}">
                <a16:creationId xmlns:a16="http://schemas.microsoft.com/office/drawing/2014/main" id="{DF4FABA1-F26B-B3FF-6AEF-6A0F46A81A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86859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EC990-DC9C-DC48-646D-44B3BCDF460F}"/>
              </a:ext>
            </a:extLst>
          </p:cNvPr>
          <p:cNvSpPr>
            <a:spLocks noGrp="1"/>
          </p:cNvSpPr>
          <p:nvPr>
            <p:ph type="title"/>
          </p:nvPr>
        </p:nvSpPr>
        <p:spPr/>
        <p:txBody>
          <a:bodyPr>
            <a:normAutofit/>
          </a:bodyPr>
          <a:lstStyle/>
          <a:p>
            <a:r>
              <a:rPr lang="en-US" sz="4000" b="1" dirty="0">
                <a:latin typeface="Nunito Sans" pitchFamily="2" charset="0"/>
              </a:rPr>
              <a:t>SAML Assertion</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DB42BAE7-CCEB-DFC2-C90E-1DA9F28E7ECB}"/>
              </a:ext>
            </a:extLst>
          </p:cNvPr>
          <p:cNvSpPr>
            <a:spLocks noGrp="1"/>
          </p:cNvSpPr>
          <p:nvPr>
            <p:ph idx="1"/>
          </p:nvPr>
        </p:nvSpPr>
        <p:spPr>
          <a:xfrm>
            <a:off x="680321" y="2264735"/>
            <a:ext cx="9613861" cy="4306186"/>
          </a:xfrm>
        </p:spPr>
        <p:txBody>
          <a:bodyPr>
            <a:normAutofit/>
          </a:bodyPr>
          <a:lstStyle/>
          <a:p>
            <a:pPr marL="0" indent="0">
              <a:buNone/>
            </a:pPr>
            <a:r>
              <a:rPr lang="en-US" sz="1700" dirty="0">
                <a:solidFill>
                  <a:schemeClr val="bg1"/>
                </a:solidFill>
                <a:latin typeface="Nunito Sans" pitchFamily="2" charset="0"/>
              </a:rPr>
              <a:t>It</a:t>
            </a:r>
            <a:r>
              <a:rPr lang="en-US" sz="1700" dirty="0">
                <a:latin typeface="Nunito Sans" pitchFamily="2" charset="0"/>
              </a:rPr>
              <a:t> </a:t>
            </a:r>
            <a:r>
              <a:rPr lang="en-US" sz="1700" dirty="0">
                <a:solidFill>
                  <a:schemeClr val="bg1"/>
                </a:solidFill>
                <a:latin typeface="Nunito Sans" pitchFamily="2" charset="0"/>
              </a:rPr>
              <a:t>is written in XML (Extensible Markup Language), including the identity information and attributes of the user. Identity information can include usernames, email addresses, roles and other attributes that SPs can use to provide personalization.</a:t>
            </a:r>
          </a:p>
          <a:p>
            <a:pPr marL="0" indent="0">
              <a:buNone/>
            </a:pPr>
            <a:r>
              <a:rPr lang="en-US" sz="1700" dirty="0">
                <a:solidFill>
                  <a:schemeClr val="bg1"/>
                </a:solidFill>
                <a:latin typeface="Nunito Sans" pitchFamily="2" charset="0"/>
              </a:rPr>
              <a:t>SAML assertions play a crucial role in SAML-based SSO by conveying trusted information about the user's identity from the Identity Provider (IdP) to the Service Provider (SP). The SP depends on the assertions to make access control decisions and grant users access to protected resources or services.</a:t>
            </a:r>
          </a:p>
          <a:p>
            <a:pPr marL="0" indent="0">
              <a:buNone/>
            </a:pPr>
            <a:endParaRPr lang="en-US" sz="1700" dirty="0">
              <a:solidFill>
                <a:schemeClr val="bg1"/>
              </a:solidFill>
              <a:latin typeface="Nunito Sans" pitchFamily="2" charset="0"/>
            </a:endParaRPr>
          </a:p>
          <a:p>
            <a:pPr marL="0" indent="0">
              <a:buNone/>
            </a:pPr>
            <a:r>
              <a:rPr lang="en-US" sz="1700" dirty="0">
                <a:solidFill>
                  <a:schemeClr val="bg1"/>
                </a:solidFill>
                <a:latin typeface="Nunito Sans" pitchFamily="2" charset="0"/>
              </a:rPr>
              <a:t>There are three types of SAML assertions based on their purpose and the information they share:</a:t>
            </a:r>
          </a:p>
          <a:p>
            <a:r>
              <a:rPr lang="en-US" sz="1700" b="1" dirty="0">
                <a:solidFill>
                  <a:schemeClr val="bg1"/>
                </a:solidFill>
                <a:latin typeface="Nunito Sans" pitchFamily="2" charset="0"/>
              </a:rPr>
              <a:t>Authentication Assertion </a:t>
            </a:r>
            <a:r>
              <a:rPr lang="en-US" sz="1700" dirty="0">
                <a:solidFill>
                  <a:schemeClr val="bg1"/>
                </a:solidFill>
                <a:latin typeface="Nunito Sans" pitchFamily="2" charset="0"/>
              </a:rPr>
              <a:t>asserts that the IdP has authenticated the user.</a:t>
            </a:r>
          </a:p>
          <a:p>
            <a:r>
              <a:rPr lang="en-US" sz="1700" b="1" dirty="0">
                <a:solidFill>
                  <a:schemeClr val="bg1"/>
                </a:solidFill>
                <a:latin typeface="Nunito Sans" pitchFamily="2" charset="0"/>
              </a:rPr>
              <a:t>Attribute Assertion</a:t>
            </a:r>
            <a:r>
              <a:rPr lang="en-US" sz="1700" dirty="0">
                <a:solidFill>
                  <a:schemeClr val="bg1"/>
                </a:solidFill>
                <a:latin typeface="Nunito Sans" pitchFamily="2" charset="0"/>
              </a:rPr>
              <a:t> contains additional attributes about the user's identity and characteristics.</a:t>
            </a:r>
          </a:p>
          <a:p>
            <a:r>
              <a:rPr lang="en-US" sz="1700" b="1" dirty="0">
                <a:solidFill>
                  <a:schemeClr val="bg1"/>
                </a:solidFill>
                <a:latin typeface="Nunito Sans" pitchFamily="2" charset="0"/>
              </a:rPr>
              <a:t>Authorization Decision Assertion</a:t>
            </a:r>
            <a:r>
              <a:rPr lang="en-US" sz="1700" dirty="0">
                <a:solidFill>
                  <a:schemeClr val="bg1"/>
                </a:solidFill>
                <a:latin typeface="Nunito Sans" pitchFamily="2" charset="0"/>
              </a:rPr>
              <a:t> specifies the authorization decision made by the IdP based on the user's attributes.</a:t>
            </a:r>
          </a:p>
          <a:p>
            <a:endParaRPr lang="en-IN" sz="1700" dirty="0"/>
          </a:p>
        </p:txBody>
      </p:sp>
    </p:spTree>
    <p:extLst>
      <p:ext uri="{BB962C8B-B14F-4D97-AF65-F5344CB8AC3E}">
        <p14:creationId xmlns:p14="http://schemas.microsoft.com/office/powerpoint/2010/main" val="1600143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82164-67A2-E644-CBF2-497CB0958065}"/>
              </a:ext>
            </a:extLst>
          </p:cNvPr>
          <p:cNvSpPr>
            <a:spLocks noGrp="1"/>
          </p:cNvSpPr>
          <p:nvPr>
            <p:ph type="title"/>
          </p:nvPr>
        </p:nvSpPr>
        <p:spPr/>
        <p:txBody>
          <a:bodyPr>
            <a:normAutofit/>
          </a:bodyPr>
          <a:lstStyle/>
          <a:p>
            <a:r>
              <a:rPr lang="en-US" sz="4000" b="1" dirty="0">
                <a:latin typeface="Nunito Sans" pitchFamily="2" charset="0"/>
              </a:rPr>
              <a:t>SAML Protocols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888546B6-4EEA-18A5-8962-8B721A26419C}"/>
              </a:ext>
            </a:extLst>
          </p:cNvPr>
          <p:cNvSpPr>
            <a:spLocks noGrp="1"/>
          </p:cNvSpPr>
          <p:nvPr>
            <p:ph idx="1"/>
          </p:nvPr>
        </p:nvSpPr>
        <p:spPr/>
        <p:txBody>
          <a:bodyPr>
            <a:normAutofit/>
          </a:bodyPr>
          <a:lstStyle/>
          <a:p>
            <a:pPr marL="0" indent="0">
              <a:buNone/>
            </a:pPr>
            <a:r>
              <a:rPr lang="en-US" sz="1700" dirty="0">
                <a:solidFill>
                  <a:schemeClr val="bg1"/>
                </a:solidFill>
                <a:latin typeface="Nunito Sans" pitchFamily="2" charset="0"/>
              </a:rPr>
              <a:t>SAML protocols define the standard format and rules for sharing authentication and authorization data between systems. </a:t>
            </a:r>
          </a:p>
          <a:p>
            <a:pPr marL="0" indent="0">
              <a:buNone/>
            </a:pPr>
            <a:endParaRPr lang="en-US" sz="1700" dirty="0">
              <a:solidFill>
                <a:schemeClr val="bg1"/>
              </a:solidFill>
              <a:latin typeface="Nunito Sans" pitchFamily="2" charset="0"/>
            </a:endParaRPr>
          </a:p>
          <a:p>
            <a:pPr marL="0" indent="0">
              <a:buNone/>
            </a:pPr>
            <a:r>
              <a:rPr lang="en-US" sz="1700" dirty="0">
                <a:solidFill>
                  <a:schemeClr val="bg1"/>
                </a:solidFill>
                <a:latin typeface="Nunito Sans" pitchFamily="2" charset="0"/>
              </a:rPr>
              <a:t>There are several SAML protocols, including:</a:t>
            </a:r>
          </a:p>
          <a:p>
            <a:r>
              <a:rPr lang="en-US" sz="1700" b="1" dirty="0">
                <a:solidFill>
                  <a:schemeClr val="bg1"/>
                </a:solidFill>
                <a:latin typeface="Nunito Sans" pitchFamily="2" charset="0"/>
              </a:rPr>
              <a:t>The Single Logout (SLO) protocol</a:t>
            </a:r>
            <a:r>
              <a:rPr lang="en-US" sz="1700" dirty="0">
                <a:solidFill>
                  <a:schemeClr val="bg1"/>
                </a:solidFill>
                <a:latin typeface="Nunito Sans" pitchFamily="2" charset="0"/>
              </a:rPr>
              <a:t> allows users to log out of all the accounts using a single action.</a:t>
            </a:r>
          </a:p>
          <a:p>
            <a:r>
              <a:rPr lang="en-US" sz="1700" b="1" dirty="0">
                <a:solidFill>
                  <a:schemeClr val="bg1"/>
                </a:solidFill>
                <a:latin typeface="Nunito Sans" pitchFamily="2" charset="0"/>
              </a:rPr>
              <a:t>The Single Sign-On (SSO) protocol</a:t>
            </a:r>
            <a:r>
              <a:rPr lang="en-US" sz="1700" dirty="0">
                <a:solidFill>
                  <a:schemeClr val="bg1"/>
                </a:solidFill>
                <a:latin typeface="Nunito Sans" pitchFamily="2" charset="0"/>
              </a:rPr>
              <a:t> enables them to log in to multiple accounts with a single login action.</a:t>
            </a:r>
          </a:p>
          <a:p>
            <a:endParaRPr lang="en-IN" sz="2000" dirty="0">
              <a:solidFill>
                <a:schemeClr val="bg1"/>
              </a:solidFill>
              <a:latin typeface="Nunito Sans" pitchFamily="2" charset="0"/>
              <a:ea typeface="+mj-ea"/>
              <a:cs typeface="+mj-cs"/>
            </a:endParaRPr>
          </a:p>
        </p:txBody>
      </p:sp>
    </p:spTree>
    <p:extLst>
      <p:ext uri="{BB962C8B-B14F-4D97-AF65-F5344CB8AC3E}">
        <p14:creationId xmlns:p14="http://schemas.microsoft.com/office/powerpoint/2010/main" val="1284533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346F2-B5A8-86C6-DD55-ED07712887B1}"/>
              </a:ext>
            </a:extLst>
          </p:cNvPr>
          <p:cNvSpPr>
            <a:spLocks noGrp="1"/>
          </p:cNvSpPr>
          <p:nvPr>
            <p:ph type="title"/>
          </p:nvPr>
        </p:nvSpPr>
        <p:spPr/>
        <p:txBody>
          <a:bodyPr>
            <a:normAutofit/>
          </a:bodyPr>
          <a:lstStyle/>
          <a:p>
            <a:r>
              <a:rPr lang="en-US" sz="4000" b="1" dirty="0">
                <a:latin typeface="Nunito Sans" pitchFamily="2" charset="0"/>
              </a:rPr>
              <a:t>SAML Bindings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CFF947DD-85BA-9639-CBF7-BF435795F776}"/>
              </a:ext>
            </a:extLst>
          </p:cNvPr>
          <p:cNvSpPr>
            <a:spLocks noGrp="1"/>
          </p:cNvSpPr>
          <p:nvPr>
            <p:ph idx="1"/>
          </p:nvPr>
        </p:nvSpPr>
        <p:spPr/>
        <p:txBody>
          <a:bodyPr>
            <a:normAutofit/>
          </a:bodyPr>
          <a:lstStyle/>
          <a:p>
            <a:pPr marL="0" indent="0">
              <a:buNone/>
            </a:pPr>
            <a:r>
              <a:rPr lang="en-US" sz="1700" dirty="0">
                <a:solidFill>
                  <a:schemeClr val="bg1"/>
                </a:solidFill>
                <a:latin typeface="Nunito Sans" pitchFamily="2" charset="0"/>
              </a:rPr>
              <a:t>SAML bindings specify how SAML messages are exchanged between IdP and SP, defining transport mechanisms and formats. There are several types of SAML bindings for specific purposes. Among them, HTTP POST and redirect bindings are the most commonly used:</a:t>
            </a:r>
          </a:p>
          <a:p>
            <a:endParaRPr lang="en-US" sz="1700" dirty="0">
              <a:solidFill>
                <a:schemeClr val="bg1"/>
              </a:solidFill>
              <a:latin typeface="Nunito Sans" pitchFamily="2" charset="0"/>
            </a:endParaRPr>
          </a:p>
          <a:p>
            <a:r>
              <a:rPr lang="en-US" sz="1700" b="1" dirty="0">
                <a:solidFill>
                  <a:schemeClr val="bg1"/>
                </a:solidFill>
                <a:latin typeface="Nunito Sans" pitchFamily="2" charset="0"/>
              </a:rPr>
              <a:t>HTTP Redirect binding</a:t>
            </a:r>
            <a:r>
              <a:rPr lang="en-US" sz="1700" dirty="0">
                <a:solidFill>
                  <a:schemeClr val="bg1"/>
                </a:solidFill>
                <a:latin typeface="Nunito Sans" pitchFamily="2" charset="0"/>
              </a:rPr>
              <a:t> enables encoding SAML messages, especially when they are too large, and redirects the user to the destination.</a:t>
            </a:r>
          </a:p>
          <a:p>
            <a:r>
              <a:rPr lang="en-US" sz="1700" b="1" dirty="0">
                <a:solidFill>
                  <a:schemeClr val="bg1"/>
                </a:solidFill>
                <a:latin typeface="Nunito Sans" pitchFamily="2" charset="0"/>
              </a:rPr>
              <a:t>HTTP POST binding</a:t>
            </a:r>
            <a:r>
              <a:rPr lang="en-US" sz="1700" dirty="0">
                <a:solidFill>
                  <a:schemeClr val="bg1"/>
                </a:solidFill>
                <a:latin typeface="Nunito Sans" pitchFamily="2" charset="0"/>
              </a:rPr>
              <a:t> allows encoding SAML messages as HTML form parameters.</a:t>
            </a:r>
          </a:p>
          <a:p>
            <a:endParaRPr lang="en-IN" sz="4000" dirty="0">
              <a:latin typeface="Nunito Sans" pitchFamily="2" charset="0"/>
              <a:ea typeface="+mj-ea"/>
              <a:cs typeface="+mj-cs"/>
            </a:endParaRPr>
          </a:p>
        </p:txBody>
      </p:sp>
    </p:spTree>
    <p:extLst>
      <p:ext uri="{BB962C8B-B14F-4D97-AF65-F5344CB8AC3E}">
        <p14:creationId xmlns:p14="http://schemas.microsoft.com/office/powerpoint/2010/main" val="276204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46BAB-CD65-4AD0-FB48-CD007D2C2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5CCEEF-E673-E611-5522-B406B0A25B98}"/>
              </a:ext>
            </a:extLst>
          </p:cNvPr>
          <p:cNvSpPr>
            <a:spLocks noGrp="1"/>
          </p:cNvSpPr>
          <p:nvPr>
            <p:ph type="title"/>
          </p:nvPr>
        </p:nvSpPr>
        <p:spPr/>
        <p:txBody>
          <a:bodyPr>
            <a:normAutofit/>
          </a:bodyPr>
          <a:lstStyle/>
          <a:p>
            <a:r>
              <a:rPr lang="en-US" sz="4000" b="1" dirty="0">
                <a:latin typeface="Nunito Sans" pitchFamily="2" charset="0"/>
              </a:rPr>
              <a:t>SAML Profiles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522BC5AF-F41B-CD9A-1F18-B0FAA4EAA674}"/>
              </a:ext>
            </a:extLst>
          </p:cNvPr>
          <p:cNvSpPr>
            <a:spLocks noGrp="1"/>
          </p:cNvSpPr>
          <p:nvPr>
            <p:ph idx="1"/>
          </p:nvPr>
        </p:nvSpPr>
        <p:spPr/>
        <p:txBody>
          <a:bodyPr>
            <a:normAutofit/>
          </a:bodyPr>
          <a:lstStyle/>
          <a:p>
            <a:r>
              <a:rPr lang="en-US" sz="1700" dirty="0">
                <a:solidFill>
                  <a:schemeClr val="bg1"/>
                </a:solidFill>
                <a:latin typeface="Nunito Sans" pitchFamily="2" charset="0"/>
              </a:rPr>
              <a:t>SAML profiles define how other SAML components should be combined to form the SAML request for different contexts or scenarios, specifying the required rules, constraints and configurations. The profile guides how SAML protocols, bindings and other components must be used to achieve the expected behavior in different scenarios.</a:t>
            </a:r>
          </a:p>
          <a:p>
            <a:r>
              <a:rPr lang="en-US" sz="1700" b="1" dirty="0">
                <a:solidFill>
                  <a:schemeClr val="bg1"/>
                </a:solidFill>
                <a:latin typeface="Nunito Sans" pitchFamily="2" charset="0"/>
              </a:rPr>
              <a:t>For example</a:t>
            </a:r>
            <a:r>
              <a:rPr lang="en-US" sz="1700" dirty="0">
                <a:solidFill>
                  <a:schemeClr val="bg1"/>
                </a:solidFill>
                <a:latin typeface="Nunito Sans" pitchFamily="2" charset="0"/>
              </a:rPr>
              <a:t>, an SSO profile specifies what bindings are required for successful sign-in. Meanwhile, a single logout profile defines all the necessary behaviors and requirements for a successful system logout.</a:t>
            </a:r>
          </a:p>
          <a:p>
            <a:endParaRPr lang="en-IN" sz="2000" dirty="0">
              <a:solidFill>
                <a:schemeClr val="bg1"/>
              </a:solidFill>
              <a:latin typeface="Nunito Sans" pitchFamily="2" charset="0"/>
            </a:endParaRPr>
          </a:p>
        </p:txBody>
      </p:sp>
    </p:spTree>
    <p:extLst>
      <p:ext uri="{BB962C8B-B14F-4D97-AF65-F5344CB8AC3E}">
        <p14:creationId xmlns:p14="http://schemas.microsoft.com/office/powerpoint/2010/main" val="3325803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05D9D-CFAB-F1A6-B7F0-1EFD2ED59CB5}"/>
              </a:ext>
            </a:extLst>
          </p:cNvPr>
          <p:cNvSpPr>
            <a:spLocks noGrp="1"/>
          </p:cNvSpPr>
          <p:nvPr>
            <p:ph type="title"/>
          </p:nvPr>
        </p:nvSpPr>
        <p:spPr/>
        <p:txBody>
          <a:bodyPr>
            <a:normAutofit/>
          </a:bodyPr>
          <a:lstStyle/>
          <a:p>
            <a:r>
              <a:rPr lang="en-US" sz="4000" b="1" dirty="0">
                <a:latin typeface="Nunito Sans" pitchFamily="2" charset="0"/>
              </a:rPr>
              <a:t>Summarize </a:t>
            </a:r>
            <a:endParaRPr lang="en-IN" sz="4000" b="1" dirty="0">
              <a:latin typeface="Nunito Sans" pitchFamily="2" charset="0"/>
            </a:endParaRPr>
          </a:p>
        </p:txBody>
      </p:sp>
      <p:pic>
        <p:nvPicPr>
          <p:cNvPr id="5" name="Picture 4">
            <a:extLst>
              <a:ext uri="{FF2B5EF4-FFF2-40B4-BE49-F238E27FC236}">
                <a16:creationId xmlns:a16="http://schemas.microsoft.com/office/drawing/2014/main" id="{7E2AF647-D611-348B-005D-EC4F1C8C0D86}"/>
              </a:ext>
            </a:extLst>
          </p:cNvPr>
          <p:cNvPicPr>
            <a:picLocks noChangeAspect="1"/>
          </p:cNvPicPr>
          <p:nvPr/>
        </p:nvPicPr>
        <p:blipFill>
          <a:blip r:embed="rId3"/>
          <a:stretch>
            <a:fillRect/>
          </a:stretch>
        </p:blipFill>
        <p:spPr>
          <a:xfrm>
            <a:off x="2833931" y="2117984"/>
            <a:ext cx="5767808" cy="4506100"/>
          </a:xfrm>
          <a:prstGeom prst="rect">
            <a:avLst/>
          </a:prstGeom>
        </p:spPr>
      </p:pic>
    </p:spTree>
    <p:extLst>
      <p:ext uri="{BB962C8B-B14F-4D97-AF65-F5344CB8AC3E}">
        <p14:creationId xmlns:p14="http://schemas.microsoft.com/office/powerpoint/2010/main" val="3044358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6F8F8-7ADB-EA37-D4CB-626002EAB87D}"/>
              </a:ext>
            </a:extLst>
          </p:cNvPr>
          <p:cNvSpPr>
            <a:spLocks noGrp="1"/>
          </p:cNvSpPr>
          <p:nvPr>
            <p:ph type="title"/>
          </p:nvPr>
        </p:nvSpPr>
        <p:spPr/>
        <p:txBody>
          <a:bodyPr>
            <a:normAutofit/>
          </a:bodyPr>
          <a:lstStyle/>
          <a:p>
            <a:r>
              <a:rPr lang="en-US" sz="4000" b="1" dirty="0">
                <a:latin typeface="Nunito Sans" pitchFamily="2" charset="0"/>
              </a:rPr>
              <a:t>Schema Definitions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BD39D8DD-C640-F7A9-6B57-1913A3CF4513}"/>
              </a:ext>
            </a:extLst>
          </p:cNvPr>
          <p:cNvSpPr>
            <a:spLocks noGrp="1"/>
          </p:cNvSpPr>
          <p:nvPr>
            <p:ph idx="1"/>
          </p:nvPr>
        </p:nvSpPr>
        <p:spPr>
          <a:xfrm>
            <a:off x="680322" y="2336873"/>
            <a:ext cx="4529632" cy="3599316"/>
          </a:xfrm>
        </p:spPr>
        <p:txBody>
          <a:bodyPr>
            <a:normAutofit/>
          </a:bodyPr>
          <a:lstStyle/>
          <a:p>
            <a:pPr marL="0" indent="0">
              <a:buNone/>
            </a:pPr>
            <a:r>
              <a:rPr lang="en-US" sz="1700" b="1" dirty="0">
                <a:solidFill>
                  <a:schemeClr val="bg1"/>
                </a:solidFill>
                <a:latin typeface="Nunito Sans" pitchFamily="2" charset="0"/>
              </a:rPr>
              <a:t>Schema Definition: </a:t>
            </a:r>
            <a:r>
              <a:rPr lang="en-US" sz="1700" dirty="0">
                <a:solidFill>
                  <a:schemeClr val="bg1"/>
                </a:solidFill>
                <a:latin typeface="Nunito Sans" pitchFamily="2" charset="0"/>
              </a:rPr>
              <a:t>According to SAML 2.0 schema, &lt;</a:t>
            </a:r>
            <a:r>
              <a:rPr lang="en-US" sz="1700" dirty="0" err="1">
                <a:solidFill>
                  <a:schemeClr val="bg1"/>
                </a:solidFill>
                <a:latin typeface="Nunito Sans" pitchFamily="2" charset="0"/>
              </a:rPr>
              <a:t>samlp:Response</a:t>
            </a:r>
            <a:r>
              <a:rPr lang="en-US" sz="1700" dirty="0">
                <a:solidFill>
                  <a:schemeClr val="bg1"/>
                </a:solidFill>
                <a:latin typeface="Nunito Sans" pitchFamily="2" charset="0"/>
              </a:rPr>
              <a:t>&gt; has this structure:&lt;</a:t>
            </a:r>
            <a:r>
              <a:rPr lang="en-US" sz="1700" dirty="0" err="1">
                <a:solidFill>
                  <a:schemeClr val="bg1"/>
                </a:solidFill>
                <a:latin typeface="Nunito Sans" pitchFamily="2" charset="0"/>
              </a:rPr>
              <a:t>samlp:Status</a:t>
            </a:r>
            <a:r>
              <a:rPr lang="en-US" sz="1700" dirty="0">
                <a:solidFill>
                  <a:schemeClr val="bg1"/>
                </a:solidFill>
                <a:latin typeface="Nunito Sans" pitchFamily="2" charset="0"/>
              </a:rPr>
              <a:t>&gt; (required)</a:t>
            </a:r>
          </a:p>
          <a:p>
            <a:pPr marL="0" indent="0">
              <a:buNone/>
            </a:pPr>
            <a:r>
              <a:rPr lang="en-IN" sz="1700" dirty="0">
                <a:solidFill>
                  <a:schemeClr val="bg1"/>
                </a:solidFill>
                <a:latin typeface="Nunito Sans" pitchFamily="2" charset="0"/>
              </a:rPr>
              <a:t>&lt;</a:t>
            </a:r>
            <a:r>
              <a:rPr lang="en-IN" sz="1700" dirty="0" err="1">
                <a:solidFill>
                  <a:schemeClr val="bg1"/>
                </a:solidFill>
                <a:latin typeface="Nunito Sans" pitchFamily="2" charset="0"/>
              </a:rPr>
              <a:t>samlp:Response</a:t>
            </a:r>
            <a:r>
              <a:rPr lang="en-IN" sz="1700" dirty="0">
                <a:solidFill>
                  <a:schemeClr val="bg1"/>
                </a:solidFill>
                <a:latin typeface="Nunito Sans" pitchFamily="2" charset="0"/>
              </a:rPr>
              <a:t>&gt;</a:t>
            </a:r>
          </a:p>
          <a:p>
            <a:pPr marL="0" indent="0">
              <a:buNone/>
            </a:pPr>
            <a:r>
              <a:rPr lang="en-IN" sz="1700" dirty="0">
                <a:solidFill>
                  <a:schemeClr val="bg1"/>
                </a:solidFill>
                <a:latin typeface="Nunito Sans" pitchFamily="2" charset="0"/>
              </a:rPr>
              <a:t>	&lt;</a:t>
            </a:r>
            <a:r>
              <a:rPr lang="en-IN" sz="1700" dirty="0" err="1">
                <a:solidFill>
                  <a:schemeClr val="bg1"/>
                </a:solidFill>
                <a:latin typeface="Nunito Sans" pitchFamily="2" charset="0"/>
              </a:rPr>
              <a:t>samlp:Status</a:t>
            </a:r>
            <a:r>
              <a:rPr lang="en-IN" sz="1700" dirty="0">
                <a:solidFill>
                  <a:schemeClr val="bg1"/>
                </a:solidFill>
                <a:latin typeface="Nunito Sans" pitchFamily="2" charset="0"/>
              </a:rPr>
              <a:t>&gt;</a:t>
            </a:r>
          </a:p>
          <a:p>
            <a:pPr marL="0" indent="0">
              <a:buNone/>
            </a:pPr>
            <a:r>
              <a:rPr lang="en-IN" sz="1700" dirty="0">
                <a:solidFill>
                  <a:schemeClr val="bg1"/>
                </a:solidFill>
                <a:latin typeface="Nunito Sans" pitchFamily="2" charset="0"/>
              </a:rPr>
              <a:t>	&lt;</a:t>
            </a:r>
            <a:r>
              <a:rPr lang="en-IN" sz="1700" dirty="0" err="1">
                <a:solidFill>
                  <a:schemeClr val="bg1"/>
                </a:solidFill>
                <a:latin typeface="Nunito Sans" pitchFamily="2" charset="0"/>
              </a:rPr>
              <a:t>saml:Issuer</a:t>
            </a:r>
            <a:r>
              <a:rPr lang="en-IN" sz="1700" dirty="0">
                <a:solidFill>
                  <a:schemeClr val="bg1"/>
                </a:solidFill>
                <a:latin typeface="Nunito Sans" pitchFamily="2" charset="0"/>
              </a:rPr>
              <a:t>&gt;</a:t>
            </a:r>
          </a:p>
          <a:p>
            <a:pPr marL="0" indent="0">
              <a:buNone/>
            </a:pPr>
            <a:r>
              <a:rPr lang="en-IN" sz="1700" dirty="0">
                <a:solidFill>
                  <a:schemeClr val="bg1"/>
                </a:solidFill>
                <a:latin typeface="Nunito Sans" pitchFamily="2" charset="0"/>
              </a:rPr>
              <a:t>	&lt;</a:t>
            </a:r>
            <a:r>
              <a:rPr lang="en-IN" sz="1700" dirty="0" err="1">
                <a:solidFill>
                  <a:schemeClr val="bg1"/>
                </a:solidFill>
                <a:latin typeface="Nunito Sans" pitchFamily="2" charset="0"/>
              </a:rPr>
              <a:t>ds:Signature</a:t>
            </a:r>
            <a:r>
              <a:rPr lang="en-IN" sz="1700" dirty="0">
                <a:solidFill>
                  <a:schemeClr val="bg1"/>
                </a:solidFill>
                <a:latin typeface="Nunito Sans" pitchFamily="2" charset="0"/>
              </a:rPr>
              <a:t>&gt;</a:t>
            </a:r>
          </a:p>
          <a:p>
            <a:pPr marL="0" indent="0">
              <a:buNone/>
            </a:pPr>
            <a:r>
              <a:rPr lang="en-IN" sz="1700" dirty="0">
                <a:solidFill>
                  <a:schemeClr val="bg1"/>
                </a:solidFill>
                <a:latin typeface="Nunito Sans" pitchFamily="2" charset="0"/>
              </a:rPr>
              <a:t>	&lt;</a:t>
            </a:r>
            <a:r>
              <a:rPr lang="en-IN" sz="1700" dirty="0" err="1">
                <a:solidFill>
                  <a:schemeClr val="bg1"/>
                </a:solidFill>
                <a:latin typeface="Nunito Sans" pitchFamily="2" charset="0"/>
              </a:rPr>
              <a:t>saml:Assertion</a:t>
            </a:r>
            <a:r>
              <a:rPr lang="en-IN" sz="1700" dirty="0">
                <a:solidFill>
                  <a:schemeClr val="bg1"/>
                </a:solidFill>
                <a:latin typeface="Nunito Sans" pitchFamily="2" charset="0"/>
              </a:rPr>
              <a:t>&gt;</a:t>
            </a:r>
          </a:p>
          <a:p>
            <a:pPr marL="0" indent="0">
              <a:buNone/>
            </a:pPr>
            <a:r>
              <a:rPr lang="en-IN" sz="1700" dirty="0">
                <a:solidFill>
                  <a:schemeClr val="bg1"/>
                </a:solidFill>
                <a:latin typeface="Nunito Sans" pitchFamily="2" charset="0"/>
              </a:rPr>
              <a:t>	&lt;</a:t>
            </a:r>
            <a:r>
              <a:rPr lang="en-IN" sz="1700" dirty="0" err="1">
                <a:solidFill>
                  <a:schemeClr val="bg1"/>
                </a:solidFill>
                <a:latin typeface="Nunito Sans" pitchFamily="2" charset="0"/>
              </a:rPr>
              <a:t>samlp:EncryptedAssertion</a:t>
            </a:r>
            <a:r>
              <a:rPr lang="en-IN" sz="1700" dirty="0">
                <a:solidFill>
                  <a:schemeClr val="bg1"/>
                </a:solidFill>
                <a:latin typeface="Nunito Sans" pitchFamily="2" charset="0"/>
              </a:rPr>
              <a:t>&gt;</a:t>
            </a:r>
          </a:p>
          <a:p>
            <a:pPr marL="0" indent="0">
              <a:buNone/>
            </a:pPr>
            <a:r>
              <a:rPr lang="en-IN" sz="1700" dirty="0">
                <a:solidFill>
                  <a:schemeClr val="bg1"/>
                </a:solidFill>
                <a:latin typeface="Nunito Sans" pitchFamily="2" charset="0"/>
              </a:rPr>
              <a:t>&lt;/</a:t>
            </a:r>
            <a:r>
              <a:rPr lang="en-IN" sz="1700" dirty="0" err="1">
                <a:solidFill>
                  <a:schemeClr val="bg1"/>
                </a:solidFill>
                <a:latin typeface="Nunito Sans" pitchFamily="2" charset="0"/>
              </a:rPr>
              <a:t>samlp:Response</a:t>
            </a:r>
            <a:r>
              <a:rPr lang="en-IN" sz="1700" dirty="0">
                <a:solidFill>
                  <a:schemeClr val="bg1"/>
                </a:solidFill>
                <a:latin typeface="Nunito Sans" pitchFamily="2" charset="0"/>
              </a:rPr>
              <a:t>&gt;</a:t>
            </a:r>
          </a:p>
        </p:txBody>
      </p:sp>
      <p:pic>
        <p:nvPicPr>
          <p:cNvPr id="4" name="Content Placeholder 3">
            <a:extLst>
              <a:ext uri="{FF2B5EF4-FFF2-40B4-BE49-F238E27FC236}">
                <a16:creationId xmlns:a16="http://schemas.microsoft.com/office/drawing/2014/main" id="{6CCFD1E5-CD94-D16D-958B-8479557B6640}"/>
              </a:ext>
            </a:extLst>
          </p:cNvPr>
          <p:cNvPicPr>
            <a:picLocks noChangeAspect="1"/>
          </p:cNvPicPr>
          <p:nvPr/>
        </p:nvPicPr>
        <p:blipFill>
          <a:blip r:embed="rId2"/>
          <a:stretch>
            <a:fillRect/>
          </a:stretch>
        </p:blipFill>
        <p:spPr>
          <a:xfrm>
            <a:off x="5303260" y="2113914"/>
            <a:ext cx="5538911" cy="4615760"/>
          </a:xfrm>
          <a:prstGeom prst="rect">
            <a:avLst/>
          </a:prstGeom>
          <a:ln w="28575">
            <a:solidFill>
              <a:schemeClr val="bg1"/>
            </a:solidFill>
          </a:ln>
        </p:spPr>
      </p:pic>
    </p:spTree>
    <p:extLst>
      <p:ext uri="{BB962C8B-B14F-4D97-AF65-F5344CB8AC3E}">
        <p14:creationId xmlns:p14="http://schemas.microsoft.com/office/powerpoint/2010/main" val="3772538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40935-D313-28D4-9C6B-E389D59302AB}"/>
              </a:ext>
            </a:extLst>
          </p:cNvPr>
          <p:cNvSpPr>
            <a:spLocks noGrp="1"/>
          </p:cNvSpPr>
          <p:nvPr>
            <p:ph type="title"/>
          </p:nvPr>
        </p:nvSpPr>
        <p:spPr/>
        <p:txBody>
          <a:bodyPr>
            <a:normAutofit/>
          </a:bodyPr>
          <a:lstStyle/>
          <a:p>
            <a:r>
              <a:rPr lang="en-US" sz="4000" b="1" dirty="0">
                <a:latin typeface="Nunito Sans" pitchFamily="2" charset="0"/>
              </a:rPr>
              <a:t>Testcases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AE7426DC-7615-8039-7005-01F9D2BA2C1B}"/>
              </a:ext>
            </a:extLst>
          </p:cNvPr>
          <p:cNvSpPr>
            <a:spLocks noGrp="1"/>
          </p:cNvSpPr>
          <p:nvPr>
            <p:ph idx="1"/>
          </p:nvPr>
        </p:nvSpPr>
        <p:spPr/>
        <p:txBody>
          <a:bodyPr/>
          <a:lstStyle/>
          <a:p>
            <a:r>
              <a:rPr lang="en-US" sz="1700" dirty="0">
                <a:solidFill>
                  <a:schemeClr val="bg1"/>
                </a:solidFill>
                <a:latin typeface="Nunito Sans" pitchFamily="2" charset="0"/>
              </a:rPr>
              <a:t>Signature Stripping Attack</a:t>
            </a:r>
          </a:p>
          <a:p>
            <a:r>
              <a:rPr lang="en-US" sz="1700" dirty="0">
                <a:solidFill>
                  <a:schemeClr val="bg1"/>
                </a:solidFill>
                <a:latin typeface="Nunito Sans" pitchFamily="2" charset="0"/>
              </a:rPr>
              <a:t>Certificate Faking</a:t>
            </a:r>
          </a:p>
          <a:p>
            <a:r>
              <a:rPr lang="en-US" sz="1700" dirty="0">
                <a:solidFill>
                  <a:schemeClr val="bg1"/>
                </a:solidFill>
                <a:latin typeface="Nunito Sans" pitchFamily="2" charset="0"/>
              </a:rPr>
              <a:t>XML Signature Wrapping (XSW) Attack (1 to 8)</a:t>
            </a:r>
          </a:p>
          <a:p>
            <a:r>
              <a:rPr lang="en-US" sz="1700" dirty="0">
                <a:solidFill>
                  <a:schemeClr val="bg1"/>
                </a:solidFill>
                <a:latin typeface="Nunito Sans" pitchFamily="2" charset="0"/>
              </a:rPr>
              <a:t>XXE via SAML</a:t>
            </a:r>
          </a:p>
          <a:p>
            <a:r>
              <a:rPr lang="en-US" sz="1700" dirty="0">
                <a:solidFill>
                  <a:schemeClr val="bg1"/>
                </a:solidFill>
                <a:latin typeface="Nunito Sans" pitchFamily="2" charset="0"/>
              </a:rPr>
              <a:t>Comment Injection </a:t>
            </a:r>
          </a:p>
          <a:p>
            <a:r>
              <a:rPr lang="en-US" sz="1700" dirty="0">
                <a:solidFill>
                  <a:schemeClr val="bg1"/>
                </a:solidFill>
                <a:latin typeface="Nunito Sans" pitchFamily="2" charset="0"/>
              </a:rPr>
              <a:t>Relay Attack</a:t>
            </a:r>
          </a:p>
          <a:p>
            <a:r>
              <a:rPr lang="en-US" sz="1700" dirty="0">
                <a:solidFill>
                  <a:schemeClr val="bg1"/>
                </a:solidFill>
                <a:latin typeface="Nunito Sans" pitchFamily="2" charset="0"/>
              </a:rPr>
              <a:t>Token Recipient Confusion / ACS Spoofing Attack / Cross-Tenant SAML Token Attack</a:t>
            </a:r>
          </a:p>
          <a:p>
            <a:endParaRPr lang="en-US" sz="1700" dirty="0">
              <a:solidFill>
                <a:schemeClr val="bg1"/>
              </a:solidFill>
              <a:latin typeface="Nunito Sans" pitchFamily="2" charset="0"/>
            </a:endParaRPr>
          </a:p>
        </p:txBody>
      </p:sp>
    </p:spTree>
    <p:extLst>
      <p:ext uri="{BB962C8B-B14F-4D97-AF65-F5344CB8AC3E}">
        <p14:creationId xmlns:p14="http://schemas.microsoft.com/office/powerpoint/2010/main" val="1016140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E7838-C532-1CE3-3E7C-0249FA590342}"/>
              </a:ext>
            </a:extLst>
          </p:cNvPr>
          <p:cNvSpPr>
            <a:spLocks noGrp="1"/>
          </p:cNvSpPr>
          <p:nvPr>
            <p:ph type="title"/>
          </p:nvPr>
        </p:nvSpPr>
        <p:spPr/>
        <p:txBody>
          <a:bodyPr>
            <a:normAutofit/>
          </a:bodyPr>
          <a:lstStyle/>
          <a:p>
            <a:r>
              <a:rPr lang="en-US" sz="4000" b="1" dirty="0">
                <a:latin typeface="Nunito Sans" pitchFamily="2" charset="0"/>
              </a:rPr>
              <a:t>Signature Stripping Attack</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E9CA477D-A0D7-2F69-2C24-FFBCB2DD9C86}"/>
              </a:ext>
            </a:extLst>
          </p:cNvPr>
          <p:cNvSpPr>
            <a:spLocks noGrp="1"/>
          </p:cNvSpPr>
          <p:nvPr>
            <p:ph idx="1"/>
          </p:nvPr>
        </p:nvSpPr>
        <p:spPr/>
        <p:txBody>
          <a:bodyPr>
            <a:normAutofit/>
          </a:bodyPr>
          <a:lstStyle/>
          <a:p>
            <a:r>
              <a:rPr lang="en-US" sz="1500" dirty="0">
                <a:solidFill>
                  <a:schemeClr val="bg1"/>
                </a:solidFill>
                <a:latin typeface="Nunito Sans" pitchFamily="2" charset="0"/>
              </a:rPr>
              <a:t>In SAML, </a:t>
            </a:r>
            <a:r>
              <a:rPr lang="en-US" sz="1500" b="1" dirty="0">
                <a:solidFill>
                  <a:schemeClr val="bg1"/>
                </a:solidFill>
                <a:latin typeface="Nunito Sans" pitchFamily="2" charset="0"/>
              </a:rPr>
              <a:t>trust lives inside the XML Signature</a:t>
            </a:r>
            <a:r>
              <a:rPr lang="en-US" sz="1500" dirty="0">
                <a:solidFill>
                  <a:schemeClr val="bg1"/>
                </a:solidFill>
                <a:latin typeface="Nunito Sans" pitchFamily="2" charset="0"/>
              </a:rPr>
              <a:t>.</a:t>
            </a:r>
            <a:br>
              <a:rPr lang="en-US" sz="1500" dirty="0">
                <a:solidFill>
                  <a:schemeClr val="bg1"/>
                </a:solidFill>
                <a:latin typeface="Nunito Sans" pitchFamily="2" charset="0"/>
              </a:rPr>
            </a:br>
            <a:endParaRPr lang="en-US" sz="1500" dirty="0">
              <a:solidFill>
                <a:schemeClr val="bg1"/>
              </a:solidFill>
              <a:latin typeface="Nunito Sans" pitchFamily="2" charset="0"/>
            </a:endParaRPr>
          </a:p>
          <a:p>
            <a:r>
              <a:rPr lang="en-US" sz="1500" dirty="0">
                <a:solidFill>
                  <a:schemeClr val="bg1"/>
                </a:solidFill>
                <a:latin typeface="Nunito Sans" pitchFamily="2" charset="0"/>
              </a:rPr>
              <a:t>If the Service Provider (SP) fails to </a:t>
            </a:r>
            <a:r>
              <a:rPr lang="en-US" sz="1500" i="1" dirty="0">
                <a:solidFill>
                  <a:schemeClr val="bg1"/>
                </a:solidFill>
                <a:latin typeface="Nunito Sans" pitchFamily="2" charset="0"/>
              </a:rPr>
              <a:t>strictly require</a:t>
            </a:r>
            <a:r>
              <a:rPr lang="en-US" sz="1500" dirty="0">
                <a:solidFill>
                  <a:schemeClr val="bg1"/>
                </a:solidFill>
                <a:latin typeface="Nunito Sans" pitchFamily="2" charset="0"/>
              </a:rPr>
              <a:t> and </a:t>
            </a:r>
            <a:r>
              <a:rPr lang="en-US" sz="1500" i="1" dirty="0">
                <a:solidFill>
                  <a:schemeClr val="bg1"/>
                </a:solidFill>
                <a:latin typeface="Nunito Sans" pitchFamily="2" charset="0"/>
              </a:rPr>
              <a:t>validate</a:t>
            </a:r>
            <a:r>
              <a:rPr lang="en-US" sz="1500" dirty="0">
                <a:solidFill>
                  <a:schemeClr val="bg1"/>
                </a:solidFill>
                <a:latin typeface="Nunito Sans" pitchFamily="2" charset="0"/>
              </a:rPr>
              <a:t> that signature, an attacker can:</a:t>
            </a:r>
          </a:p>
          <a:p>
            <a:pPr marL="0" indent="0">
              <a:buNone/>
            </a:pPr>
            <a:r>
              <a:rPr lang="en-US" sz="1500" dirty="0">
                <a:solidFill>
                  <a:schemeClr val="bg1"/>
                </a:solidFill>
                <a:latin typeface="Nunito Sans" pitchFamily="2" charset="0"/>
              </a:rPr>
              <a:t>	Remove the &lt;</a:t>
            </a:r>
            <a:r>
              <a:rPr lang="en-US" sz="1500" dirty="0" err="1">
                <a:solidFill>
                  <a:schemeClr val="bg1"/>
                </a:solidFill>
                <a:latin typeface="Nunito Sans" pitchFamily="2" charset="0"/>
              </a:rPr>
              <a:t>ds:Signature</a:t>
            </a:r>
            <a:r>
              <a:rPr lang="en-US" sz="1500" dirty="0">
                <a:solidFill>
                  <a:schemeClr val="bg1"/>
                </a:solidFill>
                <a:latin typeface="Nunito Sans" pitchFamily="2" charset="0"/>
              </a:rPr>
              <a:t>&gt; entirely</a:t>
            </a:r>
            <a:br>
              <a:rPr lang="en-US" sz="1500" dirty="0">
                <a:solidFill>
                  <a:schemeClr val="bg1"/>
                </a:solidFill>
                <a:latin typeface="Nunito Sans" pitchFamily="2" charset="0"/>
              </a:rPr>
            </a:br>
            <a:r>
              <a:rPr lang="en-US" sz="1500" dirty="0">
                <a:solidFill>
                  <a:schemeClr val="bg1"/>
                </a:solidFill>
                <a:latin typeface="Nunito Sans" pitchFamily="2" charset="0"/>
              </a:rPr>
              <a:t>	Modify critical fields like </a:t>
            </a:r>
            <a:r>
              <a:rPr lang="en-US" sz="1500" dirty="0" err="1">
                <a:solidFill>
                  <a:schemeClr val="bg1"/>
                </a:solidFill>
                <a:latin typeface="Nunito Sans" pitchFamily="2" charset="0"/>
              </a:rPr>
              <a:t>NameID</a:t>
            </a:r>
            <a:r>
              <a:rPr lang="en-US" sz="1500" dirty="0">
                <a:solidFill>
                  <a:schemeClr val="bg1"/>
                </a:solidFill>
                <a:latin typeface="Nunito Sans" pitchFamily="2" charset="0"/>
              </a:rPr>
              <a:t>, Attributes, or Audience</a:t>
            </a:r>
            <a:br>
              <a:rPr lang="en-US" sz="1500" dirty="0">
                <a:solidFill>
                  <a:schemeClr val="bg1"/>
                </a:solidFill>
                <a:latin typeface="Nunito Sans" pitchFamily="2" charset="0"/>
              </a:rPr>
            </a:br>
            <a:endParaRPr lang="en-US" sz="1500" dirty="0">
              <a:solidFill>
                <a:schemeClr val="bg1"/>
              </a:solidFill>
              <a:latin typeface="Nunito Sans" pitchFamily="2" charset="0"/>
            </a:endParaRPr>
          </a:p>
          <a:p>
            <a:r>
              <a:rPr lang="en-US" sz="1500" dirty="0">
                <a:solidFill>
                  <a:schemeClr val="bg1"/>
                </a:solidFill>
                <a:latin typeface="Nunito Sans" pitchFamily="2" charset="0"/>
              </a:rPr>
              <a:t>Still get authenticated if the SP blindly parses the assertion</a:t>
            </a:r>
          </a:p>
          <a:p>
            <a:endParaRPr lang="en-IN" sz="1500" dirty="0">
              <a:solidFill>
                <a:schemeClr val="bg1"/>
              </a:solidFill>
              <a:latin typeface="Nunito Sans" pitchFamily="2" charset="0"/>
            </a:endParaRPr>
          </a:p>
        </p:txBody>
      </p:sp>
    </p:spTree>
    <p:extLst>
      <p:ext uri="{BB962C8B-B14F-4D97-AF65-F5344CB8AC3E}">
        <p14:creationId xmlns:p14="http://schemas.microsoft.com/office/powerpoint/2010/main" val="331021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CA0-2D3D-B0A7-6395-04DD53B71979}"/>
              </a:ext>
            </a:extLst>
          </p:cNvPr>
          <p:cNvSpPr>
            <a:spLocks noGrp="1"/>
          </p:cNvSpPr>
          <p:nvPr>
            <p:ph type="title"/>
          </p:nvPr>
        </p:nvSpPr>
        <p:spPr/>
        <p:txBody>
          <a:bodyPr/>
          <a:lstStyle/>
          <a:p>
            <a:r>
              <a:rPr lang="en-US" sz="4000" b="1" dirty="0">
                <a:latin typeface="Nunito Sans" pitchFamily="2" charset="0"/>
              </a:rPr>
              <a:t>Signature Stripping Attack</a:t>
            </a:r>
            <a:endParaRPr lang="en-IN" sz="4000" b="1" dirty="0">
              <a:latin typeface="Nunito Sans" pitchFamily="2" charset="0"/>
            </a:endParaRPr>
          </a:p>
        </p:txBody>
      </p:sp>
      <p:pic>
        <p:nvPicPr>
          <p:cNvPr id="7" name="Picture 6">
            <a:extLst>
              <a:ext uri="{FF2B5EF4-FFF2-40B4-BE49-F238E27FC236}">
                <a16:creationId xmlns:a16="http://schemas.microsoft.com/office/drawing/2014/main" id="{FC584B5E-25FE-5955-AEB7-9DB671B59FF4}"/>
              </a:ext>
            </a:extLst>
          </p:cNvPr>
          <p:cNvPicPr>
            <a:picLocks noChangeAspect="1"/>
          </p:cNvPicPr>
          <p:nvPr/>
        </p:nvPicPr>
        <p:blipFill>
          <a:blip r:embed="rId2"/>
          <a:srcRect r="36114"/>
          <a:stretch>
            <a:fillRect/>
          </a:stretch>
        </p:blipFill>
        <p:spPr>
          <a:xfrm>
            <a:off x="943708" y="2278170"/>
            <a:ext cx="3392837" cy="4426674"/>
          </a:xfrm>
          <a:prstGeom prst="rect">
            <a:avLst/>
          </a:prstGeom>
        </p:spPr>
      </p:pic>
      <p:sp>
        <p:nvSpPr>
          <p:cNvPr id="10" name="TextBox 9">
            <a:extLst>
              <a:ext uri="{FF2B5EF4-FFF2-40B4-BE49-F238E27FC236}">
                <a16:creationId xmlns:a16="http://schemas.microsoft.com/office/drawing/2014/main" id="{47C687FA-8173-2080-43A9-D56D7BBAE4A9}"/>
              </a:ext>
            </a:extLst>
          </p:cNvPr>
          <p:cNvSpPr txBox="1"/>
          <p:nvPr/>
        </p:nvSpPr>
        <p:spPr>
          <a:xfrm>
            <a:off x="1111659" y="1978088"/>
            <a:ext cx="4868519" cy="323165"/>
          </a:xfrm>
          <a:prstGeom prst="rect">
            <a:avLst/>
          </a:prstGeom>
          <a:noFill/>
        </p:spPr>
        <p:txBody>
          <a:bodyPr wrap="square" rtlCol="0">
            <a:spAutoFit/>
          </a:bodyPr>
          <a:lstStyle/>
          <a:p>
            <a:r>
              <a:rPr lang="en-IN" sz="1500" dirty="0">
                <a:solidFill>
                  <a:schemeClr val="bg1"/>
                </a:solidFill>
                <a:latin typeface="Nunito Sans" pitchFamily="2" charset="0"/>
              </a:rPr>
              <a:t>Valid SAML Response (</a:t>
            </a:r>
            <a:r>
              <a:rPr lang="en-US" sz="1500" dirty="0">
                <a:solidFill>
                  <a:schemeClr val="bg1"/>
                </a:solidFill>
                <a:latin typeface="Nunito Sans" pitchFamily="2" charset="0"/>
              </a:rPr>
              <a:t>✅</a:t>
            </a:r>
            <a:r>
              <a:rPr lang="en-IN" sz="1500" dirty="0">
                <a:solidFill>
                  <a:schemeClr val="bg1"/>
                </a:solidFill>
                <a:latin typeface="Nunito Sans" pitchFamily="2" charset="0"/>
              </a:rPr>
              <a:t>)</a:t>
            </a:r>
            <a:r>
              <a:rPr lang="en-US" sz="1500" dirty="0">
                <a:solidFill>
                  <a:schemeClr val="bg1"/>
                </a:solidFill>
                <a:latin typeface="Nunito Sans" pitchFamily="2" charset="0"/>
              </a:rPr>
              <a:t> </a:t>
            </a:r>
            <a:endParaRPr lang="en-IN" sz="1500" dirty="0">
              <a:solidFill>
                <a:schemeClr val="bg1"/>
              </a:solidFill>
              <a:latin typeface="Nunito Sans" pitchFamily="2" charset="0"/>
            </a:endParaRPr>
          </a:p>
        </p:txBody>
      </p:sp>
      <p:sp>
        <p:nvSpPr>
          <p:cNvPr id="12" name="TextBox 11">
            <a:extLst>
              <a:ext uri="{FF2B5EF4-FFF2-40B4-BE49-F238E27FC236}">
                <a16:creationId xmlns:a16="http://schemas.microsoft.com/office/drawing/2014/main" id="{16D4F25B-1B48-4B5E-35FA-BA11204F9883}"/>
              </a:ext>
            </a:extLst>
          </p:cNvPr>
          <p:cNvSpPr txBox="1"/>
          <p:nvPr/>
        </p:nvSpPr>
        <p:spPr>
          <a:xfrm>
            <a:off x="6934091" y="1978088"/>
            <a:ext cx="3814774" cy="323165"/>
          </a:xfrm>
          <a:prstGeom prst="rect">
            <a:avLst/>
          </a:prstGeom>
          <a:noFill/>
        </p:spPr>
        <p:txBody>
          <a:bodyPr wrap="square">
            <a:spAutoFit/>
          </a:bodyPr>
          <a:lstStyle/>
          <a:p>
            <a:r>
              <a:rPr lang="en-US" sz="1500" dirty="0">
                <a:solidFill>
                  <a:schemeClr val="bg1"/>
                </a:solidFill>
                <a:latin typeface="Nunito Sans" pitchFamily="2" charset="0"/>
              </a:rPr>
              <a:t>Tampered SAML Response (‼️)</a:t>
            </a:r>
            <a:endParaRPr lang="en-IN" sz="1500" dirty="0">
              <a:solidFill>
                <a:schemeClr val="bg1"/>
              </a:solidFill>
              <a:latin typeface="Nunito Sans" pitchFamily="2" charset="0"/>
            </a:endParaRPr>
          </a:p>
        </p:txBody>
      </p:sp>
      <p:pic>
        <p:nvPicPr>
          <p:cNvPr id="14" name="Picture 13">
            <a:extLst>
              <a:ext uri="{FF2B5EF4-FFF2-40B4-BE49-F238E27FC236}">
                <a16:creationId xmlns:a16="http://schemas.microsoft.com/office/drawing/2014/main" id="{33FF036C-94DE-87E0-31D8-DE7553754A6A}"/>
              </a:ext>
            </a:extLst>
          </p:cNvPr>
          <p:cNvPicPr>
            <a:picLocks noChangeAspect="1"/>
          </p:cNvPicPr>
          <p:nvPr/>
        </p:nvPicPr>
        <p:blipFill>
          <a:blip r:embed="rId3"/>
          <a:srcRect r="30586"/>
          <a:stretch>
            <a:fillRect/>
          </a:stretch>
        </p:blipFill>
        <p:spPr>
          <a:xfrm>
            <a:off x="6571861" y="2278170"/>
            <a:ext cx="3814774" cy="4426674"/>
          </a:xfrm>
          <a:prstGeom prst="rect">
            <a:avLst/>
          </a:prstGeom>
        </p:spPr>
      </p:pic>
    </p:spTree>
    <p:extLst>
      <p:ext uri="{BB962C8B-B14F-4D97-AF65-F5344CB8AC3E}">
        <p14:creationId xmlns:p14="http://schemas.microsoft.com/office/powerpoint/2010/main" val="3453331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196DE-54E8-333C-2E4A-E27A5EE84156}"/>
              </a:ext>
            </a:extLst>
          </p:cNvPr>
          <p:cNvSpPr>
            <a:spLocks noGrp="1"/>
          </p:cNvSpPr>
          <p:nvPr>
            <p:ph type="title"/>
          </p:nvPr>
        </p:nvSpPr>
        <p:spPr/>
        <p:txBody>
          <a:bodyPr/>
          <a:lstStyle/>
          <a:p>
            <a:r>
              <a:rPr lang="en-US" sz="4000" b="1" dirty="0">
                <a:latin typeface="Nunito Sans" pitchFamily="2" charset="0"/>
              </a:rPr>
              <a:t>Mitigations</a:t>
            </a:r>
            <a:r>
              <a:rPr lang="en-US" dirty="0"/>
              <a:t>	</a:t>
            </a:r>
            <a:endParaRPr lang="en-IN" dirty="0"/>
          </a:p>
        </p:txBody>
      </p:sp>
      <p:sp>
        <p:nvSpPr>
          <p:cNvPr id="3" name="Content Placeholder 2">
            <a:extLst>
              <a:ext uri="{FF2B5EF4-FFF2-40B4-BE49-F238E27FC236}">
                <a16:creationId xmlns:a16="http://schemas.microsoft.com/office/drawing/2014/main" id="{17CA1920-9F36-286C-439D-80871D2570F9}"/>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107501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AD8B9-5452-EED7-7914-BBE21D0F8B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242A24-182A-E928-451D-1ED5C2777425}"/>
              </a:ext>
            </a:extLst>
          </p:cNvPr>
          <p:cNvSpPr>
            <a:spLocks noGrp="1"/>
          </p:cNvSpPr>
          <p:nvPr>
            <p:ph type="ctrTitle"/>
          </p:nvPr>
        </p:nvSpPr>
        <p:spPr>
          <a:xfrm>
            <a:off x="566686" y="3203274"/>
            <a:ext cx="8144134" cy="971025"/>
          </a:xfrm>
        </p:spPr>
        <p:txBody>
          <a:bodyPr/>
          <a:lstStyle/>
          <a:p>
            <a:pPr algn="ctr"/>
            <a:r>
              <a:rPr lang="en-US" sz="4400" b="1" dirty="0">
                <a:latin typeface="Nunito Sans" pitchFamily="2" charset="0"/>
              </a:rPr>
              <a:t>Security Assertion Markup Language (SAML)</a:t>
            </a:r>
            <a:endParaRPr lang="en-IN" sz="4400" b="1" dirty="0">
              <a:latin typeface="Nunito Sans" pitchFamily="2" charset="0"/>
            </a:endParaRPr>
          </a:p>
        </p:txBody>
      </p:sp>
      <p:pic>
        <p:nvPicPr>
          <p:cNvPr id="3" name="Picture 4" descr="Join Redfox Security: Exciting Career Opportunities Await">
            <a:extLst>
              <a:ext uri="{FF2B5EF4-FFF2-40B4-BE49-F238E27FC236}">
                <a16:creationId xmlns:a16="http://schemas.microsoft.com/office/drawing/2014/main" id="{567690C4-E080-2D88-B035-AF833878DA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7027" y="2683701"/>
            <a:ext cx="1490598" cy="1490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420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BE867-6590-E314-F56C-9CC55682891D}"/>
              </a:ext>
            </a:extLst>
          </p:cNvPr>
          <p:cNvSpPr>
            <a:spLocks noGrp="1"/>
          </p:cNvSpPr>
          <p:nvPr>
            <p:ph type="title"/>
          </p:nvPr>
        </p:nvSpPr>
        <p:spPr/>
        <p:txBody>
          <a:bodyPr>
            <a:normAutofit/>
          </a:bodyPr>
          <a:lstStyle/>
          <a:p>
            <a:r>
              <a:rPr lang="en-US" sz="4000" b="1" dirty="0">
                <a:latin typeface="Nunito Sans" pitchFamily="2" charset="0"/>
              </a:rPr>
              <a:t>Certificate Faking </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019834BE-BED5-2F41-D612-E5EBA12F1FD0}"/>
              </a:ext>
            </a:extLst>
          </p:cNvPr>
          <p:cNvSpPr>
            <a:spLocks noGrp="1"/>
          </p:cNvSpPr>
          <p:nvPr>
            <p:ph idx="1"/>
          </p:nvPr>
        </p:nvSpPr>
        <p:spPr/>
        <p:txBody>
          <a:bodyPr>
            <a:normAutofit/>
          </a:bodyPr>
          <a:lstStyle/>
          <a:p>
            <a:r>
              <a:rPr lang="en-US" sz="1500" dirty="0">
                <a:solidFill>
                  <a:schemeClr val="bg1"/>
                </a:solidFill>
                <a:latin typeface="Nunito Sans" pitchFamily="2" charset="0"/>
              </a:rPr>
              <a:t>Certificate faking is the process of testing whether or not the Service Provider verifies that a trusted Identity Provider signed the SAML Message. The trust relationship between SP and IdP is established and should be verified each time a SAML Message is received. What this comes down to is using a self-signed certificate to sign the SAML Response or Assertion.</a:t>
            </a:r>
            <a:endParaRPr lang="en-IN" sz="1500" dirty="0">
              <a:solidFill>
                <a:schemeClr val="bg1"/>
              </a:solidFill>
              <a:latin typeface="Nunito Sans" pitchFamily="2" charset="0"/>
            </a:endParaRPr>
          </a:p>
        </p:txBody>
      </p:sp>
    </p:spTree>
    <p:extLst>
      <p:ext uri="{BB962C8B-B14F-4D97-AF65-F5344CB8AC3E}">
        <p14:creationId xmlns:p14="http://schemas.microsoft.com/office/powerpoint/2010/main" val="207913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aml_signature_spoofing_demo">
            <a:hlinkClick r:id="" action="ppaction://media"/>
            <a:extLst>
              <a:ext uri="{FF2B5EF4-FFF2-40B4-BE49-F238E27FC236}">
                <a16:creationId xmlns:a16="http://schemas.microsoft.com/office/drawing/2014/main" id="{8A1C3FC8-0C19-DBBD-E3D7-3B5332823B7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32440" y="0"/>
            <a:ext cx="8224246" cy="6951306"/>
          </a:xfrm>
          <a:prstGeom prst="rect">
            <a:avLst/>
          </a:prstGeom>
        </p:spPr>
      </p:pic>
    </p:spTree>
    <p:extLst>
      <p:ext uri="{BB962C8B-B14F-4D97-AF65-F5344CB8AC3E}">
        <p14:creationId xmlns:p14="http://schemas.microsoft.com/office/powerpoint/2010/main" val="198915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4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6475F-CDC5-C488-8C98-C5E3C766C60F}"/>
              </a:ext>
            </a:extLst>
          </p:cNvPr>
          <p:cNvSpPr>
            <a:spLocks noGrp="1"/>
          </p:cNvSpPr>
          <p:nvPr>
            <p:ph type="title"/>
          </p:nvPr>
        </p:nvSpPr>
        <p:spPr/>
        <p:txBody>
          <a:bodyPr>
            <a:normAutofit/>
          </a:bodyPr>
          <a:lstStyle/>
          <a:p>
            <a:r>
              <a:rPr lang="en-US" sz="4000" b="1" dirty="0">
                <a:latin typeface="Nunito Sans" pitchFamily="2" charset="0"/>
              </a:rPr>
              <a:t>Mitigations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44D0A470-0A1A-DFB0-7578-B1F68A7D174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021440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4BD4-21EF-65BF-E942-1C60659F6D8E}"/>
              </a:ext>
            </a:extLst>
          </p:cNvPr>
          <p:cNvSpPr>
            <a:spLocks noGrp="1"/>
          </p:cNvSpPr>
          <p:nvPr>
            <p:ph type="title"/>
          </p:nvPr>
        </p:nvSpPr>
        <p:spPr>
          <a:xfrm>
            <a:off x="549692" y="781220"/>
            <a:ext cx="9613861" cy="1080938"/>
          </a:xfrm>
        </p:spPr>
        <p:txBody>
          <a:bodyPr>
            <a:normAutofit/>
          </a:bodyPr>
          <a:lstStyle/>
          <a:p>
            <a:r>
              <a:rPr lang="en-US" sz="4000" b="1" dirty="0">
                <a:latin typeface="Nunito Sans" pitchFamily="2" charset="0"/>
              </a:rPr>
              <a:t>XML Signature Wrapping (XSW) attack </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448A4E42-7EFE-E7D1-791B-00F61D11ACEC}"/>
              </a:ext>
            </a:extLst>
          </p:cNvPr>
          <p:cNvSpPr>
            <a:spLocks noGrp="1"/>
          </p:cNvSpPr>
          <p:nvPr>
            <p:ph idx="1"/>
          </p:nvPr>
        </p:nvSpPr>
        <p:spPr/>
        <p:txBody>
          <a:bodyPr/>
          <a:lstStyle/>
          <a:p>
            <a:r>
              <a:rPr lang="en-US" sz="1500" dirty="0">
                <a:solidFill>
                  <a:schemeClr val="bg1"/>
                </a:solidFill>
                <a:latin typeface="Nunito Sans" pitchFamily="2" charset="0"/>
              </a:rPr>
              <a:t>The XSW attack exploits a logic flaw in how applications process XML documents. The processing happens in two distinct steps, which an attacker can trick into looking at different data:</a:t>
            </a:r>
          </a:p>
          <a:p>
            <a:r>
              <a:rPr lang="en-US" sz="1500" b="1" dirty="0">
                <a:solidFill>
                  <a:schemeClr val="bg1"/>
                </a:solidFill>
                <a:latin typeface="Nunito Sans" pitchFamily="2" charset="0"/>
              </a:rPr>
              <a:t>Signature Validation:</a:t>
            </a:r>
            <a:r>
              <a:rPr lang="en-US" sz="1500" dirty="0">
                <a:solidFill>
                  <a:schemeClr val="bg1"/>
                </a:solidFill>
                <a:latin typeface="Nunito Sans" pitchFamily="2" charset="0"/>
              </a:rPr>
              <a:t> The application verifies the digital signature to ensure the data hasn't been tampered with. It does this by locating the specific element referenced by the signature (usually via an ID).</a:t>
            </a:r>
          </a:p>
          <a:p>
            <a:r>
              <a:rPr lang="en-US" sz="1500" b="1" dirty="0">
                <a:solidFill>
                  <a:schemeClr val="bg1"/>
                </a:solidFill>
                <a:latin typeface="Nunito Sans" pitchFamily="2" charset="0"/>
              </a:rPr>
              <a:t>Application Processing:</a:t>
            </a:r>
            <a:r>
              <a:rPr lang="en-US" sz="1500" dirty="0">
                <a:solidFill>
                  <a:schemeClr val="bg1"/>
                </a:solidFill>
                <a:latin typeface="Nunito Sans" pitchFamily="2" charset="0"/>
              </a:rPr>
              <a:t> The application parses the XML to actually use the data (like the user's identity). It often finds this data by searching the XML tree from the top down.</a:t>
            </a:r>
          </a:p>
          <a:p>
            <a:r>
              <a:rPr lang="en-US" sz="1500" b="1" dirty="0">
                <a:solidFill>
                  <a:schemeClr val="bg1"/>
                </a:solidFill>
                <a:latin typeface="Nunito Sans" pitchFamily="2" charset="0"/>
              </a:rPr>
              <a:t>The Exploit:</a:t>
            </a:r>
            <a:r>
              <a:rPr lang="en-US" sz="1500" dirty="0">
                <a:solidFill>
                  <a:schemeClr val="bg1"/>
                </a:solidFill>
                <a:latin typeface="Nunito Sans" pitchFamily="2" charset="0"/>
              </a:rPr>
              <a:t> An attacker moves the valid, signed data to a different location in the document (so the signature still passes validation) and places a </a:t>
            </a:r>
            <a:r>
              <a:rPr lang="en-US" sz="1500" b="1" dirty="0">
                <a:solidFill>
                  <a:schemeClr val="bg1"/>
                </a:solidFill>
                <a:latin typeface="Nunito Sans" pitchFamily="2" charset="0"/>
              </a:rPr>
              <a:t>fake, malicious element</a:t>
            </a:r>
            <a:r>
              <a:rPr lang="en-US" sz="1500" dirty="0">
                <a:solidFill>
                  <a:schemeClr val="bg1"/>
                </a:solidFill>
                <a:latin typeface="Nunito Sans" pitchFamily="2" charset="0"/>
              </a:rPr>
              <a:t> in the spot where the application expects to find the real data. The app verifies the hidden valid data but processes the visible fake data.</a:t>
            </a:r>
          </a:p>
          <a:p>
            <a:endParaRPr lang="en-IN" b="1" dirty="0"/>
          </a:p>
        </p:txBody>
      </p:sp>
    </p:spTree>
    <p:extLst>
      <p:ext uri="{BB962C8B-B14F-4D97-AF65-F5344CB8AC3E}">
        <p14:creationId xmlns:p14="http://schemas.microsoft.com/office/powerpoint/2010/main" val="2223811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9E59-94C3-4E9E-6235-37407E462639}"/>
              </a:ext>
            </a:extLst>
          </p:cNvPr>
          <p:cNvSpPr>
            <a:spLocks noGrp="1"/>
          </p:cNvSpPr>
          <p:nvPr>
            <p:ph type="title"/>
          </p:nvPr>
        </p:nvSpPr>
        <p:spPr/>
        <p:txBody>
          <a:bodyPr>
            <a:normAutofit/>
          </a:bodyPr>
          <a:lstStyle/>
          <a:p>
            <a:r>
              <a:rPr lang="en-US" sz="4000" b="1" dirty="0">
                <a:latin typeface="Nunito Sans" pitchFamily="2" charset="0"/>
              </a:rPr>
              <a:t>XSW1 Attack</a:t>
            </a:r>
            <a:endParaRPr lang="en-IN" sz="4000" b="1" dirty="0">
              <a:latin typeface="Nunito Sans" pitchFamily="2" charset="0"/>
            </a:endParaRPr>
          </a:p>
        </p:txBody>
      </p:sp>
      <p:pic>
        <p:nvPicPr>
          <p:cNvPr id="5" name="Content Placeholder 4">
            <a:extLst>
              <a:ext uri="{FF2B5EF4-FFF2-40B4-BE49-F238E27FC236}">
                <a16:creationId xmlns:a16="http://schemas.microsoft.com/office/drawing/2014/main" id="{E06A8851-6EB8-453F-1364-923ADBD04A74}"/>
              </a:ext>
            </a:extLst>
          </p:cNvPr>
          <p:cNvPicPr>
            <a:picLocks noGrp="1" noChangeAspect="1"/>
          </p:cNvPicPr>
          <p:nvPr>
            <p:ph idx="1"/>
          </p:nvPr>
        </p:nvPicPr>
        <p:blipFill>
          <a:blip r:embed="rId3"/>
          <a:srcRect t="4925" r="12028"/>
          <a:stretch>
            <a:fillRect/>
          </a:stretch>
        </p:blipFill>
        <p:spPr>
          <a:xfrm>
            <a:off x="526684" y="2376392"/>
            <a:ext cx="4374040" cy="2925057"/>
          </a:xfrm>
          <a:prstGeom prst="rect">
            <a:avLst/>
          </a:prstGeom>
          <a:ln w="28575">
            <a:solidFill>
              <a:schemeClr val="bg1"/>
            </a:solidFill>
          </a:ln>
        </p:spPr>
      </p:pic>
      <p:pic>
        <p:nvPicPr>
          <p:cNvPr id="9" name="Picture 8">
            <a:extLst>
              <a:ext uri="{FF2B5EF4-FFF2-40B4-BE49-F238E27FC236}">
                <a16:creationId xmlns:a16="http://schemas.microsoft.com/office/drawing/2014/main" id="{03E620E9-EDFE-826A-8DAB-BF6D77D038B1}"/>
              </a:ext>
            </a:extLst>
          </p:cNvPr>
          <p:cNvPicPr>
            <a:picLocks noChangeAspect="1"/>
          </p:cNvPicPr>
          <p:nvPr/>
        </p:nvPicPr>
        <p:blipFill>
          <a:blip r:embed="rId4"/>
          <a:srcRect t="583" r="14537"/>
          <a:stretch>
            <a:fillRect/>
          </a:stretch>
        </p:blipFill>
        <p:spPr>
          <a:xfrm>
            <a:off x="6096000" y="2308849"/>
            <a:ext cx="3555268" cy="4403372"/>
          </a:xfrm>
          <a:prstGeom prst="rect">
            <a:avLst/>
          </a:prstGeom>
          <a:ln w="28575">
            <a:solidFill>
              <a:schemeClr val="bg1"/>
            </a:solidFill>
          </a:ln>
        </p:spPr>
      </p:pic>
      <p:sp>
        <p:nvSpPr>
          <p:cNvPr id="3" name="TextBox 2">
            <a:extLst>
              <a:ext uri="{FF2B5EF4-FFF2-40B4-BE49-F238E27FC236}">
                <a16:creationId xmlns:a16="http://schemas.microsoft.com/office/drawing/2014/main" id="{1F0129B0-83C8-5EFD-C5BB-7B911B3FBF00}"/>
              </a:ext>
            </a:extLst>
          </p:cNvPr>
          <p:cNvSpPr txBox="1"/>
          <p:nvPr/>
        </p:nvSpPr>
        <p:spPr>
          <a:xfrm>
            <a:off x="1111659" y="1978088"/>
            <a:ext cx="4868519" cy="323165"/>
          </a:xfrm>
          <a:prstGeom prst="rect">
            <a:avLst/>
          </a:prstGeom>
          <a:noFill/>
        </p:spPr>
        <p:txBody>
          <a:bodyPr wrap="square" rtlCol="0">
            <a:spAutoFit/>
          </a:bodyPr>
          <a:lstStyle/>
          <a:p>
            <a:r>
              <a:rPr lang="en-IN" sz="1500" dirty="0">
                <a:solidFill>
                  <a:schemeClr val="bg1"/>
                </a:solidFill>
                <a:latin typeface="Nunito Sans" pitchFamily="2" charset="0"/>
              </a:rPr>
              <a:t>Valid SAML Response (</a:t>
            </a:r>
            <a:r>
              <a:rPr lang="en-US" sz="1500" dirty="0">
                <a:solidFill>
                  <a:schemeClr val="bg1"/>
                </a:solidFill>
                <a:latin typeface="Nunito Sans" pitchFamily="2" charset="0"/>
              </a:rPr>
              <a:t>✅</a:t>
            </a:r>
            <a:r>
              <a:rPr lang="en-IN" sz="1500" dirty="0">
                <a:solidFill>
                  <a:schemeClr val="bg1"/>
                </a:solidFill>
                <a:latin typeface="Nunito Sans" pitchFamily="2" charset="0"/>
              </a:rPr>
              <a:t>)</a:t>
            </a:r>
            <a:r>
              <a:rPr lang="en-US" sz="1500" dirty="0">
                <a:solidFill>
                  <a:schemeClr val="bg1"/>
                </a:solidFill>
                <a:latin typeface="Nunito Sans" pitchFamily="2" charset="0"/>
              </a:rPr>
              <a:t> </a:t>
            </a:r>
            <a:endParaRPr lang="en-IN" sz="1500" dirty="0">
              <a:solidFill>
                <a:schemeClr val="bg1"/>
              </a:solidFill>
              <a:latin typeface="Nunito Sans" pitchFamily="2" charset="0"/>
            </a:endParaRPr>
          </a:p>
        </p:txBody>
      </p:sp>
      <p:sp>
        <p:nvSpPr>
          <p:cNvPr id="4" name="TextBox 3">
            <a:extLst>
              <a:ext uri="{FF2B5EF4-FFF2-40B4-BE49-F238E27FC236}">
                <a16:creationId xmlns:a16="http://schemas.microsoft.com/office/drawing/2014/main" id="{EE9FD216-8604-6134-9F15-75476390D01E}"/>
              </a:ext>
            </a:extLst>
          </p:cNvPr>
          <p:cNvSpPr txBox="1"/>
          <p:nvPr/>
        </p:nvSpPr>
        <p:spPr>
          <a:xfrm>
            <a:off x="6402246" y="1956576"/>
            <a:ext cx="3814774" cy="323165"/>
          </a:xfrm>
          <a:prstGeom prst="rect">
            <a:avLst/>
          </a:prstGeom>
          <a:noFill/>
        </p:spPr>
        <p:txBody>
          <a:bodyPr wrap="square">
            <a:spAutoFit/>
          </a:bodyPr>
          <a:lstStyle/>
          <a:p>
            <a:r>
              <a:rPr lang="en-US" sz="1500" dirty="0">
                <a:solidFill>
                  <a:schemeClr val="bg1"/>
                </a:solidFill>
                <a:latin typeface="Nunito Sans" pitchFamily="2" charset="0"/>
              </a:rPr>
              <a:t>Tampered SAML Response (‼️)</a:t>
            </a:r>
            <a:endParaRPr lang="en-IN" sz="1500" dirty="0">
              <a:solidFill>
                <a:schemeClr val="bg1"/>
              </a:solidFill>
              <a:latin typeface="Nunito Sans" pitchFamily="2" charset="0"/>
            </a:endParaRPr>
          </a:p>
        </p:txBody>
      </p:sp>
    </p:spTree>
    <p:extLst>
      <p:ext uri="{BB962C8B-B14F-4D97-AF65-F5344CB8AC3E}">
        <p14:creationId xmlns:p14="http://schemas.microsoft.com/office/powerpoint/2010/main" val="2789117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40803-501E-3B2F-07DC-EEA0A7FD31FD}"/>
              </a:ext>
            </a:extLst>
          </p:cNvPr>
          <p:cNvSpPr>
            <a:spLocks noGrp="1"/>
          </p:cNvSpPr>
          <p:nvPr>
            <p:ph type="title"/>
          </p:nvPr>
        </p:nvSpPr>
        <p:spPr/>
        <p:txBody>
          <a:bodyPr>
            <a:normAutofit/>
          </a:bodyPr>
          <a:lstStyle/>
          <a:p>
            <a:r>
              <a:rPr lang="en-US" sz="4000" b="1" dirty="0">
                <a:latin typeface="Nunito Sans" pitchFamily="2" charset="0"/>
              </a:rPr>
              <a:t>Vulnerable Code</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E9E63A0E-3A6A-723E-93B4-EF9D4D8DF166}"/>
              </a:ext>
            </a:extLst>
          </p:cNvPr>
          <p:cNvSpPr>
            <a:spLocks noGrp="1"/>
          </p:cNvSpPr>
          <p:nvPr>
            <p:ph idx="1"/>
          </p:nvPr>
        </p:nvSpPr>
        <p:spPr/>
        <p:txBody>
          <a:bodyPr>
            <a:noAutofit/>
          </a:bodyPr>
          <a:lstStyle/>
          <a:p>
            <a:r>
              <a:rPr lang="en-IN" sz="1500" b="1" dirty="0">
                <a:solidFill>
                  <a:schemeClr val="bg1"/>
                </a:solidFill>
                <a:latin typeface="Nunito Sans" pitchFamily="2" charset="0"/>
              </a:rPr>
              <a:t>Code logic flaw:</a:t>
            </a: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pPr marL="0" indent="0">
              <a:buNone/>
            </a:pPr>
            <a:endParaRPr lang="en-IN" sz="1500" b="1" dirty="0">
              <a:solidFill>
                <a:schemeClr val="bg1"/>
              </a:solidFill>
              <a:latin typeface="Nunito Sans" pitchFamily="2" charset="0"/>
            </a:endParaRPr>
          </a:p>
          <a:p>
            <a:r>
              <a:rPr lang="en-IN" sz="1500" b="1" dirty="0">
                <a:solidFill>
                  <a:schemeClr val="bg1"/>
                </a:solidFill>
                <a:latin typeface="Nunito Sans" pitchFamily="2" charset="0"/>
              </a:rPr>
              <a:t>What's exploited</a:t>
            </a:r>
          </a:p>
          <a:p>
            <a:r>
              <a:rPr lang="en-IN" sz="1500" dirty="0">
                <a:solidFill>
                  <a:schemeClr val="bg1"/>
                </a:solidFill>
                <a:latin typeface="Nunito Sans" pitchFamily="2" charset="0"/>
              </a:rPr>
              <a:t>Processing the first Response without verifying it's the signed one</a:t>
            </a:r>
          </a:p>
          <a:p>
            <a:r>
              <a:rPr lang="en-IN" sz="1500" dirty="0">
                <a:solidFill>
                  <a:schemeClr val="bg1"/>
                </a:solidFill>
                <a:latin typeface="Nunito Sans" pitchFamily="2" charset="0"/>
              </a:rPr>
              <a:t>Signature validation checks for any valid signature, not the one for the processed Response</a:t>
            </a:r>
            <a:br>
              <a:rPr lang="en-IN" sz="1500" dirty="0">
                <a:solidFill>
                  <a:schemeClr val="bg1"/>
                </a:solidFill>
                <a:latin typeface="Nunito Sans" pitchFamily="2" charset="0"/>
              </a:rPr>
            </a:br>
            <a:endParaRPr lang="en-IN" sz="1500" dirty="0">
              <a:solidFill>
                <a:schemeClr val="bg1"/>
              </a:solidFill>
              <a:latin typeface="Nunito Sans" pitchFamily="2" charset="0"/>
            </a:endParaRPr>
          </a:p>
        </p:txBody>
      </p:sp>
      <p:pic>
        <p:nvPicPr>
          <p:cNvPr id="7" name="Picture 6">
            <a:extLst>
              <a:ext uri="{FF2B5EF4-FFF2-40B4-BE49-F238E27FC236}">
                <a16:creationId xmlns:a16="http://schemas.microsoft.com/office/drawing/2014/main" id="{E12BDDC4-371A-D1E9-DEC5-A0893D8C0E9A}"/>
              </a:ext>
            </a:extLst>
          </p:cNvPr>
          <p:cNvPicPr>
            <a:picLocks noChangeAspect="1"/>
          </p:cNvPicPr>
          <p:nvPr/>
        </p:nvPicPr>
        <p:blipFill>
          <a:blip r:embed="rId2"/>
          <a:stretch>
            <a:fillRect/>
          </a:stretch>
        </p:blipFill>
        <p:spPr>
          <a:xfrm>
            <a:off x="810012" y="2727842"/>
            <a:ext cx="6355897" cy="1116851"/>
          </a:xfrm>
          <a:prstGeom prst="rect">
            <a:avLst/>
          </a:prstGeom>
        </p:spPr>
      </p:pic>
    </p:spTree>
    <p:extLst>
      <p:ext uri="{BB962C8B-B14F-4D97-AF65-F5344CB8AC3E}">
        <p14:creationId xmlns:p14="http://schemas.microsoft.com/office/powerpoint/2010/main" val="35605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7CE97-F62F-A919-E3DA-73AFC31D8B31}"/>
              </a:ext>
            </a:extLst>
          </p:cNvPr>
          <p:cNvSpPr>
            <a:spLocks noGrp="1"/>
          </p:cNvSpPr>
          <p:nvPr>
            <p:ph type="title"/>
          </p:nvPr>
        </p:nvSpPr>
        <p:spPr/>
        <p:txBody>
          <a:bodyPr>
            <a:normAutofit/>
          </a:bodyPr>
          <a:lstStyle/>
          <a:p>
            <a:r>
              <a:rPr lang="en-US" sz="4000" b="1" dirty="0">
                <a:latin typeface="Nunito Sans" pitchFamily="2" charset="0"/>
              </a:rPr>
              <a:t>XSW2 Attack</a:t>
            </a:r>
            <a:endParaRPr lang="en-IN" sz="4000" b="1" dirty="0">
              <a:latin typeface="Nunito Sans" pitchFamily="2" charset="0"/>
            </a:endParaRPr>
          </a:p>
        </p:txBody>
      </p:sp>
      <p:pic>
        <p:nvPicPr>
          <p:cNvPr id="4" name="Picture 3">
            <a:extLst>
              <a:ext uri="{FF2B5EF4-FFF2-40B4-BE49-F238E27FC236}">
                <a16:creationId xmlns:a16="http://schemas.microsoft.com/office/drawing/2014/main" id="{23C5DE8F-9172-FECE-278E-8EB4E4FCFD13}"/>
              </a:ext>
            </a:extLst>
          </p:cNvPr>
          <p:cNvPicPr>
            <a:picLocks noChangeAspect="1"/>
          </p:cNvPicPr>
          <p:nvPr/>
        </p:nvPicPr>
        <p:blipFill>
          <a:blip r:embed="rId3"/>
          <a:srcRect r="45366"/>
          <a:stretch>
            <a:fillRect/>
          </a:stretch>
        </p:blipFill>
        <p:spPr>
          <a:xfrm>
            <a:off x="508325" y="2399898"/>
            <a:ext cx="3566708" cy="4173323"/>
          </a:xfrm>
          <a:prstGeom prst="rect">
            <a:avLst/>
          </a:prstGeom>
          <a:ln w="28575">
            <a:solidFill>
              <a:schemeClr val="bg1"/>
            </a:solidFill>
          </a:ln>
        </p:spPr>
      </p:pic>
      <p:pic>
        <p:nvPicPr>
          <p:cNvPr id="8" name="Picture 7">
            <a:extLst>
              <a:ext uri="{FF2B5EF4-FFF2-40B4-BE49-F238E27FC236}">
                <a16:creationId xmlns:a16="http://schemas.microsoft.com/office/drawing/2014/main" id="{CFE6F70A-D814-769D-E9F9-8B002F1F050C}"/>
              </a:ext>
            </a:extLst>
          </p:cNvPr>
          <p:cNvPicPr>
            <a:picLocks noChangeAspect="1"/>
          </p:cNvPicPr>
          <p:nvPr/>
        </p:nvPicPr>
        <p:blipFill>
          <a:blip r:embed="rId4"/>
          <a:srcRect r="45366"/>
          <a:stretch>
            <a:fillRect/>
          </a:stretch>
        </p:blipFill>
        <p:spPr>
          <a:xfrm>
            <a:off x="6563297" y="2399898"/>
            <a:ext cx="3923716" cy="3638550"/>
          </a:xfrm>
          <a:prstGeom prst="rect">
            <a:avLst/>
          </a:prstGeom>
          <a:ln w="28575">
            <a:solidFill>
              <a:schemeClr val="bg1"/>
            </a:solidFill>
          </a:ln>
        </p:spPr>
      </p:pic>
      <p:sp>
        <p:nvSpPr>
          <p:cNvPr id="9" name="TextBox 8">
            <a:extLst>
              <a:ext uri="{FF2B5EF4-FFF2-40B4-BE49-F238E27FC236}">
                <a16:creationId xmlns:a16="http://schemas.microsoft.com/office/drawing/2014/main" id="{22CFB168-8268-53D5-6543-5A546BFD2735}"/>
              </a:ext>
            </a:extLst>
          </p:cNvPr>
          <p:cNvSpPr txBox="1"/>
          <p:nvPr/>
        </p:nvSpPr>
        <p:spPr>
          <a:xfrm>
            <a:off x="508325" y="2035446"/>
            <a:ext cx="4868519" cy="323165"/>
          </a:xfrm>
          <a:prstGeom prst="rect">
            <a:avLst/>
          </a:prstGeom>
          <a:noFill/>
        </p:spPr>
        <p:txBody>
          <a:bodyPr wrap="square" rtlCol="0">
            <a:spAutoFit/>
          </a:bodyPr>
          <a:lstStyle/>
          <a:p>
            <a:r>
              <a:rPr lang="en-IN" sz="1500" dirty="0">
                <a:solidFill>
                  <a:schemeClr val="bg1"/>
                </a:solidFill>
                <a:latin typeface="Nunito Sans" pitchFamily="2" charset="0"/>
              </a:rPr>
              <a:t>Valid SAML Response (</a:t>
            </a:r>
            <a:r>
              <a:rPr lang="en-US" sz="1500" dirty="0">
                <a:solidFill>
                  <a:schemeClr val="bg1"/>
                </a:solidFill>
                <a:latin typeface="Nunito Sans" pitchFamily="2" charset="0"/>
              </a:rPr>
              <a:t>✅</a:t>
            </a:r>
            <a:r>
              <a:rPr lang="en-IN" sz="1500" dirty="0">
                <a:solidFill>
                  <a:schemeClr val="bg1"/>
                </a:solidFill>
                <a:latin typeface="Nunito Sans" pitchFamily="2" charset="0"/>
              </a:rPr>
              <a:t>)</a:t>
            </a:r>
            <a:r>
              <a:rPr lang="en-US" sz="1500" dirty="0">
                <a:solidFill>
                  <a:schemeClr val="bg1"/>
                </a:solidFill>
                <a:latin typeface="Nunito Sans" pitchFamily="2" charset="0"/>
              </a:rPr>
              <a:t> </a:t>
            </a:r>
            <a:endParaRPr lang="en-IN" sz="1500" dirty="0">
              <a:solidFill>
                <a:schemeClr val="bg1"/>
              </a:solidFill>
              <a:latin typeface="Nunito Sans" pitchFamily="2" charset="0"/>
            </a:endParaRPr>
          </a:p>
        </p:txBody>
      </p:sp>
      <p:sp>
        <p:nvSpPr>
          <p:cNvPr id="11" name="TextBox 10">
            <a:extLst>
              <a:ext uri="{FF2B5EF4-FFF2-40B4-BE49-F238E27FC236}">
                <a16:creationId xmlns:a16="http://schemas.microsoft.com/office/drawing/2014/main" id="{79216F15-92D3-453E-8FB1-A06910281583}"/>
              </a:ext>
            </a:extLst>
          </p:cNvPr>
          <p:cNvSpPr txBox="1"/>
          <p:nvPr/>
        </p:nvSpPr>
        <p:spPr>
          <a:xfrm>
            <a:off x="6672239" y="2035446"/>
            <a:ext cx="3814774" cy="323165"/>
          </a:xfrm>
          <a:prstGeom prst="rect">
            <a:avLst/>
          </a:prstGeom>
          <a:noFill/>
        </p:spPr>
        <p:txBody>
          <a:bodyPr wrap="square">
            <a:spAutoFit/>
          </a:bodyPr>
          <a:lstStyle/>
          <a:p>
            <a:r>
              <a:rPr lang="en-US" sz="1500" dirty="0">
                <a:solidFill>
                  <a:schemeClr val="bg1"/>
                </a:solidFill>
                <a:latin typeface="Nunito Sans" pitchFamily="2" charset="0"/>
              </a:rPr>
              <a:t>Tampered SAML Response (‼️)</a:t>
            </a:r>
            <a:endParaRPr lang="en-IN" sz="1500" dirty="0">
              <a:solidFill>
                <a:schemeClr val="bg1"/>
              </a:solidFill>
              <a:latin typeface="Nunito Sans" pitchFamily="2" charset="0"/>
            </a:endParaRPr>
          </a:p>
        </p:txBody>
      </p:sp>
    </p:spTree>
    <p:extLst>
      <p:ext uri="{BB962C8B-B14F-4D97-AF65-F5344CB8AC3E}">
        <p14:creationId xmlns:p14="http://schemas.microsoft.com/office/powerpoint/2010/main" val="3799494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72EF4-43DB-B87C-8C33-9BE48D7D22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5E6D80-D087-F965-DB41-71E83036664A}"/>
              </a:ext>
            </a:extLst>
          </p:cNvPr>
          <p:cNvSpPr>
            <a:spLocks noGrp="1"/>
          </p:cNvSpPr>
          <p:nvPr>
            <p:ph type="title"/>
          </p:nvPr>
        </p:nvSpPr>
        <p:spPr/>
        <p:txBody>
          <a:bodyPr>
            <a:normAutofit/>
          </a:bodyPr>
          <a:lstStyle/>
          <a:p>
            <a:r>
              <a:rPr lang="en-US" sz="4000" b="1" dirty="0">
                <a:latin typeface="Nunito Sans" pitchFamily="2" charset="0"/>
              </a:rPr>
              <a:t>Vulnerable Code</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5F658B6D-D114-393A-0BAE-5CF7D04BEB55}"/>
              </a:ext>
            </a:extLst>
          </p:cNvPr>
          <p:cNvSpPr>
            <a:spLocks noGrp="1"/>
          </p:cNvSpPr>
          <p:nvPr>
            <p:ph idx="1"/>
          </p:nvPr>
        </p:nvSpPr>
        <p:spPr/>
        <p:txBody>
          <a:bodyPr>
            <a:noAutofit/>
          </a:bodyPr>
          <a:lstStyle/>
          <a:p>
            <a:r>
              <a:rPr lang="en-IN" sz="1500" b="1" dirty="0">
                <a:solidFill>
                  <a:schemeClr val="bg1"/>
                </a:solidFill>
                <a:latin typeface="Nunito Sans" pitchFamily="2" charset="0"/>
              </a:rPr>
              <a:t>Code logic flaw:</a:t>
            </a: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pPr marL="0" indent="0">
              <a:buNone/>
            </a:pPr>
            <a:endParaRPr lang="en-IN" sz="1500" b="1" dirty="0">
              <a:solidFill>
                <a:schemeClr val="bg1"/>
              </a:solidFill>
              <a:latin typeface="Nunito Sans" pitchFamily="2" charset="0"/>
            </a:endParaRPr>
          </a:p>
          <a:p>
            <a:r>
              <a:rPr lang="en-IN" sz="1500" b="1" dirty="0">
                <a:solidFill>
                  <a:schemeClr val="bg1"/>
                </a:solidFill>
                <a:latin typeface="Nunito Sans" pitchFamily="2" charset="0"/>
              </a:rPr>
              <a:t>What's exploited</a:t>
            </a:r>
          </a:p>
          <a:p>
            <a:r>
              <a:rPr lang="en-US" sz="1500" dirty="0">
                <a:solidFill>
                  <a:schemeClr val="bg1"/>
                </a:solidFill>
                <a:latin typeface="Nunito Sans" pitchFamily="2" charset="0"/>
              </a:rPr>
              <a:t>Processing the first Response without verifying it's the signed one</a:t>
            </a:r>
          </a:p>
          <a:p>
            <a:r>
              <a:rPr lang="en-US" sz="1500" dirty="0">
                <a:solidFill>
                  <a:schemeClr val="bg1"/>
                </a:solidFill>
                <a:latin typeface="Nunito Sans" pitchFamily="2" charset="0"/>
              </a:rPr>
              <a:t>Signature validation checks for any valid signature, not the one for the processed Response</a:t>
            </a:r>
            <a:br>
              <a:rPr lang="en-IN" sz="1500" dirty="0">
                <a:solidFill>
                  <a:schemeClr val="bg1"/>
                </a:solidFill>
                <a:latin typeface="Nunito Sans" pitchFamily="2" charset="0"/>
              </a:rPr>
            </a:br>
            <a:endParaRPr lang="en-IN" sz="1500" dirty="0">
              <a:solidFill>
                <a:schemeClr val="bg1"/>
              </a:solidFill>
              <a:latin typeface="Nunito Sans" pitchFamily="2" charset="0"/>
            </a:endParaRPr>
          </a:p>
        </p:txBody>
      </p:sp>
      <p:pic>
        <p:nvPicPr>
          <p:cNvPr id="5" name="Picture 4">
            <a:extLst>
              <a:ext uri="{FF2B5EF4-FFF2-40B4-BE49-F238E27FC236}">
                <a16:creationId xmlns:a16="http://schemas.microsoft.com/office/drawing/2014/main" id="{C7E3FD61-28A1-EFF8-489B-7221013B1994}"/>
              </a:ext>
            </a:extLst>
          </p:cNvPr>
          <p:cNvPicPr>
            <a:picLocks noChangeAspect="1"/>
          </p:cNvPicPr>
          <p:nvPr/>
        </p:nvPicPr>
        <p:blipFill>
          <a:blip r:embed="rId2"/>
          <a:stretch>
            <a:fillRect/>
          </a:stretch>
        </p:blipFill>
        <p:spPr>
          <a:xfrm>
            <a:off x="872120" y="2751073"/>
            <a:ext cx="7648575" cy="1057275"/>
          </a:xfrm>
          <a:prstGeom prst="rect">
            <a:avLst/>
          </a:prstGeom>
          <a:ln w="28575">
            <a:solidFill>
              <a:schemeClr val="bg1"/>
            </a:solidFill>
          </a:ln>
        </p:spPr>
      </p:pic>
    </p:spTree>
    <p:extLst>
      <p:ext uri="{BB962C8B-B14F-4D97-AF65-F5344CB8AC3E}">
        <p14:creationId xmlns:p14="http://schemas.microsoft.com/office/powerpoint/2010/main" val="1978530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E16DD-DCD5-1885-B2B7-05D5FDA5C8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2DBD33-8B11-C6CD-9EA8-A5FD869F0C72}"/>
              </a:ext>
            </a:extLst>
          </p:cNvPr>
          <p:cNvSpPr>
            <a:spLocks noGrp="1"/>
          </p:cNvSpPr>
          <p:nvPr>
            <p:ph type="title"/>
          </p:nvPr>
        </p:nvSpPr>
        <p:spPr/>
        <p:txBody>
          <a:bodyPr>
            <a:normAutofit/>
          </a:bodyPr>
          <a:lstStyle/>
          <a:p>
            <a:r>
              <a:rPr lang="en-US" sz="4000" b="1" dirty="0">
                <a:latin typeface="Nunito Sans" pitchFamily="2" charset="0"/>
              </a:rPr>
              <a:t>XSW3 Attack</a:t>
            </a:r>
            <a:endParaRPr lang="en-IN" sz="4000" b="1" dirty="0">
              <a:latin typeface="Nunito Sans" pitchFamily="2" charset="0"/>
            </a:endParaRPr>
          </a:p>
        </p:txBody>
      </p:sp>
      <p:pic>
        <p:nvPicPr>
          <p:cNvPr id="4" name="Picture 3">
            <a:extLst>
              <a:ext uri="{FF2B5EF4-FFF2-40B4-BE49-F238E27FC236}">
                <a16:creationId xmlns:a16="http://schemas.microsoft.com/office/drawing/2014/main" id="{0C951FE6-BBCD-F9C7-F6F9-0F2604C18669}"/>
              </a:ext>
            </a:extLst>
          </p:cNvPr>
          <p:cNvPicPr>
            <a:picLocks noChangeAspect="1"/>
          </p:cNvPicPr>
          <p:nvPr/>
        </p:nvPicPr>
        <p:blipFill>
          <a:blip r:embed="rId3"/>
          <a:srcRect r="45366"/>
          <a:stretch>
            <a:fillRect/>
          </a:stretch>
        </p:blipFill>
        <p:spPr>
          <a:xfrm>
            <a:off x="508325" y="2399898"/>
            <a:ext cx="3566708" cy="4173323"/>
          </a:xfrm>
          <a:prstGeom prst="rect">
            <a:avLst/>
          </a:prstGeom>
          <a:ln w="28575">
            <a:solidFill>
              <a:schemeClr val="bg1"/>
            </a:solidFill>
          </a:ln>
        </p:spPr>
      </p:pic>
      <p:sp>
        <p:nvSpPr>
          <p:cNvPr id="9" name="TextBox 8">
            <a:extLst>
              <a:ext uri="{FF2B5EF4-FFF2-40B4-BE49-F238E27FC236}">
                <a16:creationId xmlns:a16="http://schemas.microsoft.com/office/drawing/2014/main" id="{27B2298C-DF2A-9625-66F8-F507CABA592F}"/>
              </a:ext>
            </a:extLst>
          </p:cNvPr>
          <p:cNvSpPr txBox="1"/>
          <p:nvPr/>
        </p:nvSpPr>
        <p:spPr>
          <a:xfrm>
            <a:off x="508325" y="2035446"/>
            <a:ext cx="4868519" cy="323165"/>
          </a:xfrm>
          <a:prstGeom prst="rect">
            <a:avLst/>
          </a:prstGeom>
          <a:noFill/>
        </p:spPr>
        <p:txBody>
          <a:bodyPr wrap="square" rtlCol="0">
            <a:spAutoFit/>
          </a:bodyPr>
          <a:lstStyle/>
          <a:p>
            <a:r>
              <a:rPr lang="en-IN" sz="1500" dirty="0">
                <a:solidFill>
                  <a:schemeClr val="bg1"/>
                </a:solidFill>
                <a:latin typeface="Nunito Sans" pitchFamily="2" charset="0"/>
              </a:rPr>
              <a:t>Valid SAML Response (</a:t>
            </a:r>
            <a:r>
              <a:rPr lang="en-US" sz="1500" dirty="0">
                <a:solidFill>
                  <a:schemeClr val="bg1"/>
                </a:solidFill>
                <a:latin typeface="Nunito Sans" pitchFamily="2" charset="0"/>
              </a:rPr>
              <a:t>✅</a:t>
            </a:r>
            <a:r>
              <a:rPr lang="en-IN" sz="1500" dirty="0">
                <a:solidFill>
                  <a:schemeClr val="bg1"/>
                </a:solidFill>
                <a:latin typeface="Nunito Sans" pitchFamily="2" charset="0"/>
              </a:rPr>
              <a:t>)</a:t>
            </a:r>
            <a:r>
              <a:rPr lang="en-US" sz="1500" dirty="0">
                <a:solidFill>
                  <a:schemeClr val="bg1"/>
                </a:solidFill>
                <a:latin typeface="Nunito Sans" pitchFamily="2" charset="0"/>
              </a:rPr>
              <a:t> </a:t>
            </a:r>
            <a:endParaRPr lang="en-IN" sz="1500" dirty="0">
              <a:solidFill>
                <a:schemeClr val="bg1"/>
              </a:solidFill>
              <a:latin typeface="Nunito Sans" pitchFamily="2" charset="0"/>
            </a:endParaRPr>
          </a:p>
        </p:txBody>
      </p:sp>
      <p:sp>
        <p:nvSpPr>
          <p:cNvPr id="11" name="TextBox 10">
            <a:extLst>
              <a:ext uri="{FF2B5EF4-FFF2-40B4-BE49-F238E27FC236}">
                <a16:creationId xmlns:a16="http://schemas.microsoft.com/office/drawing/2014/main" id="{D6BD7BA6-EA54-2D6B-38DC-82C5381C39BC}"/>
              </a:ext>
            </a:extLst>
          </p:cNvPr>
          <p:cNvSpPr txBox="1"/>
          <p:nvPr/>
        </p:nvSpPr>
        <p:spPr>
          <a:xfrm>
            <a:off x="6672239" y="2035446"/>
            <a:ext cx="3814774" cy="323165"/>
          </a:xfrm>
          <a:prstGeom prst="rect">
            <a:avLst/>
          </a:prstGeom>
          <a:noFill/>
        </p:spPr>
        <p:txBody>
          <a:bodyPr wrap="square">
            <a:spAutoFit/>
          </a:bodyPr>
          <a:lstStyle/>
          <a:p>
            <a:r>
              <a:rPr lang="en-US" sz="1500" dirty="0">
                <a:solidFill>
                  <a:schemeClr val="bg1"/>
                </a:solidFill>
                <a:latin typeface="Nunito Sans" pitchFamily="2" charset="0"/>
              </a:rPr>
              <a:t>Tampered SAML Response (‼️)</a:t>
            </a:r>
            <a:endParaRPr lang="en-IN" sz="1500" dirty="0">
              <a:solidFill>
                <a:schemeClr val="bg1"/>
              </a:solidFill>
              <a:latin typeface="Nunito Sans" pitchFamily="2" charset="0"/>
            </a:endParaRPr>
          </a:p>
        </p:txBody>
      </p:sp>
      <p:pic>
        <p:nvPicPr>
          <p:cNvPr id="7" name="Picture 6">
            <a:extLst>
              <a:ext uri="{FF2B5EF4-FFF2-40B4-BE49-F238E27FC236}">
                <a16:creationId xmlns:a16="http://schemas.microsoft.com/office/drawing/2014/main" id="{42D80945-2CE8-1705-6709-655304F1CE3B}"/>
              </a:ext>
            </a:extLst>
          </p:cNvPr>
          <p:cNvPicPr>
            <a:picLocks noChangeAspect="1"/>
          </p:cNvPicPr>
          <p:nvPr/>
        </p:nvPicPr>
        <p:blipFill>
          <a:blip r:embed="rId4"/>
          <a:srcRect r="42043"/>
          <a:stretch>
            <a:fillRect/>
          </a:stretch>
        </p:blipFill>
        <p:spPr>
          <a:xfrm>
            <a:off x="6504288" y="2358611"/>
            <a:ext cx="3669755" cy="4214610"/>
          </a:xfrm>
          <a:prstGeom prst="rect">
            <a:avLst/>
          </a:prstGeom>
        </p:spPr>
      </p:pic>
    </p:spTree>
    <p:extLst>
      <p:ext uri="{BB962C8B-B14F-4D97-AF65-F5344CB8AC3E}">
        <p14:creationId xmlns:p14="http://schemas.microsoft.com/office/powerpoint/2010/main" val="2936621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A198B-07F9-B615-E4DA-928EA1633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F5F465-F032-21A0-F57F-0B2D847188F9}"/>
              </a:ext>
            </a:extLst>
          </p:cNvPr>
          <p:cNvSpPr>
            <a:spLocks noGrp="1"/>
          </p:cNvSpPr>
          <p:nvPr>
            <p:ph type="title"/>
          </p:nvPr>
        </p:nvSpPr>
        <p:spPr/>
        <p:txBody>
          <a:bodyPr>
            <a:normAutofit/>
          </a:bodyPr>
          <a:lstStyle/>
          <a:p>
            <a:r>
              <a:rPr lang="en-US" sz="4000" b="1" dirty="0">
                <a:latin typeface="Nunito Sans" pitchFamily="2" charset="0"/>
              </a:rPr>
              <a:t>Vulnerable Code</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14BB2487-8100-1CB3-4F7C-EC230EBE70CD}"/>
              </a:ext>
            </a:extLst>
          </p:cNvPr>
          <p:cNvSpPr>
            <a:spLocks noGrp="1"/>
          </p:cNvSpPr>
          <p:nvPr>
            <p:ph idx="1"/>
          </p:nvPr>
        </p:nvSpPr>
        <p:spPr/>
        <p:txBody>
          <a:bodyPr>
            <a:noAutofit/>
          </a:bodyPr>
          <a:lstStyle/>
          <a:p>
            <a:r>
              <a:rPr lang="en-IN" sz="1500" b="1" dirty="0">
                <a:solidFill>
                  <a:schemeClr val="bg1"/>
                </a:solidFill>
                <a:latin typeface="Nunito Sans" pitchFamily="2" charset="0"/>
              </a:rPr>
              <a:t>Code logic flaw:</a:t>
            </a: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pPr marL="0" indent="0">
              <a:buNone/>
            </a:pPr>
            <a:endParaRPr lang="en-IN" sz="1500" b="1" dirty="0">
              <a:solidFill>
                <a:schemeClr val="bg1"/>
              </a:solidFill>
              <a:latin typeface="Nunito Sans" pitchFamily="2" charset="0"/>
            </a:endParaRPr>
          </a:p>
          <a:p>
            <a:r>
              <a:rPr lang="en-IN" sz="1500" b="1" dirty="0">
                <a:solidFill>
                  <a:schemeClr val="bg1"/>
                </a:solidFill>
                <a:latin typeface="Nunito Sans" pitchFamily="2" charset="0"/>
              </a:rPr>
              <a:t>What's exploited</a:t>
            </a:r>
          </a:p>
          <a:p>
            <a:r>
              <a:rPr lang="en-US" sz="1500" dirty="0">
                <a:solidFill>
                  <a:schemeClr val="bg1"/>
                </a:solidFill>
                <a:latin typeface="Nunito Sans" pitchFamily="2" charset="0"/>
              </a:rPr>
              <a:t>Processing the first Assertion without verifying it's the signed one</a:t>
            </a:r>
          </a:p>
          <a:p>
            <a:r>
              <a:rPr lang="en-US" sz="1500" dirty="0">
                <a:solidFill>
                  <a:schemeClr val="bg1"/>
                </a:solidFill>
                <a:latin typeface="Nunito Sans" pitchFamily="2" charset="0"/>
              </a:rPr>
              <a:t>Response signature is valid, but the wrong Assertion is processed</a:t>
            </a:r>
            <a:br>
              <a:rPr lang="en-IN" sz="1500" dirty="0">
                <a:solidFill>
                  <a:schemeClr val="bg1"/>
                </a:solidFill>
                <a:latin typeface="Nunito Sans" pitchFamily="2" charset="0"/>
              </a:rPr>
            </a:br>
            <a:endParaRPr lang="en-IN" sz="1500" dirty="0">
              <a:solidFill>
                <a:schemeClr val="bg1"/>
              </a:solidFill>
              <a:latin typeface="Nunito Sans" pitchFamily="2" charset="0"/>
            </a:endParaRPr>
          </a:p>
        </p:txBody>
      </p:sp>
      <p:pic>
        <p:nvPicPr>
          <p:cNvPr id="6" name="Picture 5">
            <a:extLst>
              <a:ext uri="{FF2B5EF4-FFF2-40B4-BE49-F238E27FC236}">
                <a16:creationId xmlns:a16="http://schemas.microsoft.com/office/drawing/2014/main" id="{892DAE59-F30A-C62F-8986-E12F61876F49}"/>
              </a:ext>
            </a:extLst>
          </p:cNvPr>
          <p:cNvPicPr>
            <a:picLocks noChangeAspect="1"/>
          </p:cNvPicPr>
          <p:nvPr/>
        </p:nvPicPr>
        <p:blipFill>
          <a:blip r:embed="rId2"/>
          <a:stretch>
            <a:fillRect/>
          </a:stretch>
        </p:blipFill>
        <p:spPr>
          <a:xfrm>
            <a:off x="783966" y="2740576"/>
            <a:ext cx="7600950" cy="1171575"/>
          </a:xfrm>
          <a:prstGeom prst="rect">
            <a:avLst/>
          </a:prstGeom>
        </p:spPr>
      </p:pic>
    </p:spTree>
    <p:extLst>
      <p:ext uri="{BB962C8B-B14F-4D97-AF65-F5344CB8AC3E}">
        <p14:creationId xmlns:p14="http://schemas.microsoft.com/office/powerpoint/2010/main" val="2107104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F89F2-F3A2-1CF3-831B-41195CE1E50C}"/>
              </a:ext>
            </a:extLst>
          </p:cNvPr>
          <p:cNvSpPr>
            <a:spLocks noGrp="1"/>
          </p:cNvSpPr>
          <p:nvPr>
            <p:ph type="title"/>
          </p:nvPr>
        </p:nvSpPr>
        <p:spPr/>
        <p:txBody>
          <a:bodyPr>
            <a:normAutofit/>
          </a:bodyPr>
          <a:lstStyle/>
          <a:p>
            <a:r>
              <a:rPr lang="en-US" sz="4000" b="1" dirty="0">
                <a:latin typeface="Nunito Sans" pitchFamily="2" charset="0"/>
              </a:rPr>
              <a:t>Topics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A23FF2B5-B844-613E-1A8C-D9417AF03EC4}"/>
              </a:ext>
            </a:extLst>
          </p:cNvPr>
          <p:cNvSpPr>
            <a:spLocks noGrp="1"/>
          </p:cNvSpPr>
          <p:nvPr>
            <p:ph idx="1"/>
          </p:nvPr>
        </p:nvSpPr>
        <p:spPr/>
        <p:txBody>
          <a:bodyPr/>
          <a:lstStyle/>
          <a:p>
            <a:pPr marL="457200" indent="-457200">
              <a:lnSpc>
                <a:spcPct val="100000"/>
              </a:lnSpc>
              <a:buFont typeface="+mj-lt"/>
              <a:buAutoNum type="arabicParenR"/>
            </a:pPr>
            <a:r>
              <a:rPr lang="en-IN" sz="2000" dirty="0">
                <a:solidFill>
                  <a:schemeClr val="bg1"/>
                </a:solidFill>
                <a:latin typeface="Nunito Sans" pitchFamily="2" charset="0"/>
              </a:rPr>
              <a:t>Introduction</a:t>
            </a:r>
          </a:p>
          <a:p>
            <a:pPr marL="457200" indent="-457200">
              <a:lnSpc>
                <a:spcPct val="100000"/>
              </a:lnSpc>
              <a:buFont typeface="+mj-lt"/>
              <a:buAutoNum type="arabicParenR"/>
            </a:pPr>
            <a:r>
              <a:rPr lang="en-IN" sz="2000" dirty="0">
                <a:solidFill>
                  <a:schemeClr val="bg1"/>
                </a:solidFill>
                <a:latin typeface="Nunito Sans" pitchFamily="2" charset="0"/>
              </a:rPr>
              <a:t>Core Components</a:t>
            </a:r>
          </a:p>
          <a:p>
            <a:pPr marL="457200" indent="-457200">
              <a:lnSpc>
                <a:spcPct val="100000"/>
              </a:lnSpc>
              <a:buFont typeface="+mj-lt"/>
              <a:buAutoNum type="arabicParenR"/>
            </a:pPr>
            <a:r>
              <a:rPr lang="en-IN" sz="2000" dirty="0">
                <a:solidFill>
                  <a:schemeClr val="bg1"/>
                </a:solidFill>
                <a:latin typeface="Nunito Sans" pitchFamily="2" charset="0"/>
              </a:rPr>
              <a:t>Testcases</a:t>
            </a:r>
          </a:p>
          <a:p>
            <a:pPr marL="457200" indent="-457200">
              <a:lnSpc>
                <a:spcPct val="100000"/>
              </a:lnSpc>
              <a:buFont typeface="+mj-lt"/>
              <a:buAutoNum type="arabicParenR"/>
            </a:pPr>
            <a:r>
              <a:rPr lang="en-US" sz="2000" dirty="0">
                <a:solidFill>
                  <a:schemeClr val="bg1"/>
                </a:solidFill>
                <a:latin typeface="Nunito Sans" pitchFamily="2" charset="0"/>
              </a:rPr>
              <a:t>Exploitation and Attack scenarios</a:t>
            </a:r>
          </a:p>
          <a:p>
            <a:pPr marL="457200" indent="-457200">
              <a:lnSpc>
                <a:spcPct val="100000"/>
              </a:lnSpc>
              <a:buFont typeface="+mj-lt"/>
              <a:buAutoNum type="arabicParenR"/>
            </a:pPr>
            <a:r>
              <a:rPr lang="en-US" sz="2000" dirty="0">
                <a:solidFill>
                  <a:schemeClr val="bg1"/>
                </a:solidFill>
                <a:latin typeface="Nunito Sans" pitchFamily="2" charset="0"/>
              </a:rPr>
              <a:t>Mitigations</a:t>
            </a:r>
          </a:p>
        </p:txBody>
      </p:sp>
    </p:spTree>
    <p:extLst>
      <p:ext uri="{BB962C8B-B14F-4D97-AF65-F5344CB8AC3E}">
        <p14:creationId xmlns:p14="http://schemas.microsoft.com/office/powerpoint/2010/main" val="126102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693B2-46AC-BEB6-CDFD-D4726BEB45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777507-4C65-121E-FFE3-6A922F9880B3}"/>
              </a:ext>
            </a:extLst>
          </p:cNvPr>
          <p:cNvSpPr>
            <a:spLocks noGrp="1"/>
          </p:cNvSpPr>
          <p:nvPr>
            <p:ph type="title"/>
          </p:nvPr>
        </p:nvSpPr>
        <p:spPr/>
        <p:txBody>
          <a:bodyPr>
            <a:normAutofit/>
          </a:bodyPr>
          <a:lstStyle/>
          <a:p>
            <a:r>
              <a:rPr lang="en-US" sz="4000" b="1" dirty="0">
                <a:latin typeface="Nunito Sans" pitchFamily="2" charset="0"/>
              </a:rPr>
              <a:t>XSW4 Attack</a:t>
            </a:r>
            <a:endParaRPr lang="en-IN" sz="4000" b="1" dirty="0">
              <a:latin typeface="Nunito Sans" pitchFamily="2" charset="0"/>
            </a:endParaRPr>
          </a:p>
        </p:txBody>
      </p:sp>
      <p:pic>
        <p:nvPicPr>
          <p:cNvPr id="4" name="Picture 3">
            <a:extLst>
              <a:ext uri="{FF2B5EF4-FFF2-40B4-BE49-F238E27FC236}">
                <a16:creationId xmlns:a16="http://schemas.microsoft.com/office/drawing/2014/main" id="{95C170A9-4410-4B98-B9E8-037996664501}"/>
              </a:ext>
            </a:extLst>
          </p:cNvPr>
          <p:cNvPicPr>
            <a:picLocks noChangeAspect="1"/>
          </p:cNvPicPr>
          <p:nvPr/>
        </p:nvPicPr>
        <p:blipFill>
          <a:blip r:embed="rId3"/>
          <a:srcRect r="45366"/>
          <a:stretch>
            <a:fillRect/>
          </a:stretch>
        </p:blipFill>
        <p:spPr>
          <a:xfrm>
            <a:off x="508325" y="2409229"/>
            <a:ext cx="3566708" cy="4173323"/>
          </a:xfrm>
          <a:prstGeom prst="rect">
            <a:avLst/>
          </a:prstGeom>
          <a:ln w="28575">
            <a:solidFill>
              <a:schemeClr val="bg1"/>
            </a:solidFill>
          </a:ln>
        </p:spPr>
      </p:pic>
      <p:sp>
        <p:nvSpPr>
          <p:cNvPr id="9" name="TextBox 8">
            <a:extLst>
              <a:ext uri="{FF2B5EF4-FFF2-40B4-BE49-F238E27FC236}">
                <a16:creationId xmlns:a16="http://schemas.microsoft.com/office/drawing/2014/main" id="{5146C91C-DD88-4EB6-5DB1-5D6C8D2C194C}"/>
              </a:ext>
            </a:extLst>
          </p:cNvPr>
          <p:cNvSpPr txBox="1"/>
          <p:nvPr/>
        </p:nvSpPr>
        <p:spPr>
          <a:xfrm>
            <a:off x="508325" y="2035446"/>
            <a:ext cx="4868519" cy="323165"/>
          </a:xfrm>
          <a:prstGeom prst="rect">
            <a:avLst/>
          </a:prstGeom>
          <a:noFill/>
        </p:spPr>
        <p:txBody>
          <a:bodyPr wrap="square" rtlCol="0">
            <a:spAutoFit/>
          </a:bodyPr>
          <a:lstStyle/>
          <a:p>
            <a:r>
              <a:rPr lang="en-IN" sz="1500" dirty="0">
                <a:solidFill>
                  <a:schemeClr val="bg1"/>
                </a:solidFill>
                <a:latin typeface="Nunito Sans" pitchFamily="2" charset="0"/>
              </a:rPr>
              <a:t>Valid SAML Response (</a:t>
            </a:r>
            <a:r>
              <a:rPr lang="en-US" sz="1500" dirty="0">
                <a:solidFill>
                  <a:schemeClr val="bg1"/>
                </a:solidFill>
                <a:latin typeface="Nunito Sans" pitchFamily="2" charset="0"/>
              </a:rPr>
              <a:t>✅</a:t>
            </a:r>
            <a:r>
              <a:rPr lang="en-IN" sz="1500" dirty="0">
                <a:solidFill>
                  <a:schemeClr val="bg1"/>
                </a:solidFill>
                <a:latin typeface="Nunito Sans" pitchFamily="2" charset="0"/>
              </a:rPr>
              <a:t>)</a:t>
            </a:r>
            <a:r>
              <a:rPr lang="en-US" sz="1500" dirty="0">
                <a:solidFill>
                  <a:schemeClr val="bg1"/>
                </a:solidFill>
                <a:latin typeface="Nunito Sans" pitchFamily="2" charset="0"/>
              </a:rPr>
              <a:t> </a:t>
            </a:r>
            <a:endParaRPr lang="en-IN" sz="1500" dirty="0">
              <a:solidFill>
                <a:schemeClr val="bg1"/>
              </a:solidFill>
              <a:latin typeface="Nunito Sans" pitchFamily="2" charset="0"/>
            </a:endParaRPr>
          </a:p>
        </p:txBody>
      </p:sp>
      <p:sp>
        <p:nvSpPr>
          <p:cNvPr id="11" name="TextBox 10">
            <a:extLst>
              <a:ext uri="{FF2B5EF4-FFF2-40B4-BE49-F238E27FC236}">
                <a16:creationId xmlns:a16="http://schemas.microsoft.com/office/drawing/2014/main" id="{31AD749B-C48E-E859-7B12-6D40BEF83334}"/>
              </a:ext>
            </a:extLst>
          </p:cNvPr>
          <p:cNvSpPr txBox="1"/>
          <p:nvPr/>
        </p:nvSpPr>
        <p:spPr>
          <a:xfrm>
            <a:off x="6672239" y="2035446"/>
            <a:ext cx="3814774" cy="323165"/>
          </a:xfrm>
          <a:prstGeom prst="rect">
            <a:avLst/>
          </a:prstGeom>
          <a:noFill/>
        </p:spPr>
        <p:txBody>
          <a:bodyPr wrap="square">
            <a:spAutoFit/>
          </a:bodyPr>
          <a:lstStyle/>
          <a:p>
            <a:r>
              <a:rPr lang="en-US" sz="1500" dirty="0">
                <a:solidFill>
                  <a:schemeClr val="bg1"/>
                </a:solidFill>
                <a:latin typeface="Nunito Sans" pitchFamily="2" charset="0"/>
              </a:rPr>
              <a:t>Tampered SAML Response (‼️)</a:t>
            </a:r>
            <a:endParaRPr lang="en-IN" sz="1500" dirty="0">
              <a:solidFill>
                <a:schemeClr val="bg1"/>
              </a:solidFill>
              <a:latin typeface="Nunito Sans" pitchFamily="2" charset="0"/>
            </a:endParaRPr>
          </a:p>
        </p:txBody>
      </p:sp>
      <p:pic>
        <p:nvPicPr>
          <p:cNvPr id="5" name="Picture 4">
            <a:extLst>
              <a:ext uri="{FF2B5EF4-FFF2-40B4-BE49-F238E27FC236}">
                <a16:creationId xmlns:a16="http://schemas.microsoft.com/office/drawing/2014/main" id="{FDAC4D60-B36D-2660-C6DB-27C88A5CF807}"/>
              </a:ext>
            </a:extLst>
          </p:cNvPr>
          <p:cNvPicPr>
            <a:picLocks noChangeAspect="1"/>
          </p:cNvPicPr>
          <p:nvPr/>
        </p:nvPicPr>
        <p:blipFill>
          <a:blip r:embed="rId4"/>
          <a:stretch>
            <a:fillRect/>
          </a:stretch>
        </p:blipFill>
        <p:spPr>
          <a:xfrm>
            <a:off x="6301277" y="2367942"/>
            <a:ext cx="3813566" cy="4214610"/>
          </a:xfrm>
          <a:prstGeom prst="rect">
            <a:avLst/>
          </a:prstGeom>
          <a:ln w="28575">
            <a:solidFill>
              <a:schemeClr val="bg1"/>
            </a:solidFill>
          </a:ln>
        </p:spPr>
      </p:pic>
    </p:spTree>
    <p:extLst>
      <p:ext uri="{BB962C8B-B14F-4D97-AF65-F5344CB8AC3E}">
        <p14:creationId xmlns:p14="http://schemas.microsoft.com/office/powerpoint/2010/main" val="59569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56B05-C8E7-C48B-DD99-7952398910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8AC4F6-374E-2FAC-3821-A89B42E6EB7B}"/>
              </a:ext>
            </a:extLst>
          </p:cNvPr>
          <p:cNvSpPr>
            <a:spLocks noGrp="1"/>
          </p:cNvSpPr>
          <p:nvPr>
            <p:ph type="title"/>
          </p:nvPr>
        </p:nvSpPr>
        <p:spPr/>
        <p:txBody>
          <a:bodyPr>
            <a:normAutofit/>
          </a:bodyPr>
          <a:lstStyle/>
          <a:p>
            <a:r>
              <a:rPr lang="en-US" sz="4000" b="1" dirty="0">
                <a:latin typeface="Nunito Sans" pitchFamily="2" charset="0"/>
              </a:rPr>
              <a:t>Vulnerable Code</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D85E34F1-E1A0-7236-01E2-0F3CFC988091}"/>
              </a:ext>
            </a:extLst>
          </p:cNvPr>
          <p:cNvSpPr>
            <a:spLocks noGrp="1"/>
          </p:cNvSpPr>
          <p:nvPr>
            <p:ph idx="1"/>
          </p:nvPr>
        </p:nvSpPr>
        <p:spPr/>
        <p:txBody>
          <a:bodyPr>
            <a:noAutofit/>
          </a:bodyPr>
          <a:lstStyle/>
          <a:p>
            <a:r>
              <a:rPr lang="en-IN" sz="1500" b="1" dirty="0">
                <a:solidFill>
                  <a:schemeClr val="bg1"/>
                </a:solidFill>
                <a:latin typeface="Nunito Sans" pitchFamily="2" charset="0"/>
              </a:rPr>
              <a:t>Code logic flaw:</a:t>
            </a: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pPr marL="0" indent="0">
              <a:buNone/>
            </a:pPr>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r>
              <a:rPr lang="en-IN" sz="1500" b="1" dirty="0">
                <a:solidFill>
                  <a:schemeClr val="bg1"/>
                </a:solidFill>
                <a:latin typeface="Nunito Sans" pitchFamily="2" charset="0"/>
              </a:rPr>
              <a:t>What's exploited</a:t>
            </a:r>
          </a:p>
          <a:p>
            <a:r>
              <a:rPr lang="en-US" sz="1500" dirty="0">
                <a:solidFill>
                  <a:schemeClr val="bg1"/>
                </a:solidFill>
                <a:latin typeface="Nunito Sans" pitchFamily="2" charset="0"/>
              </a:rPr>
              <a:t>Recursive processing of nested Assertions without signature checks</a:t>
            </a:r>
          </a:p>
          <a:p>
            <a:r>
              <a:rPr lang="en-US" sz="1500" dirty="0">
                <a:solidFill>
                  <a:schemeClr val="bg1"/>
                </a:solidFill>
                <a:latin typeface="Nunito Sans" pitchFamily="2" charset="0"/>
              </a:rPr>
              <a:t>Response signature is valid, but nested Assertions are not signed</a:t>
            </a:r>
            <a:br>
              <a:rPr lang="en-IN" sz="1500" dirty="0">
                <a:solidFill>
                  <a:schemeClr val="bg1"/>
                </a:solidFill>
                <a:latin typeface="Nunito Sans" pitchFamily="2" charset="0"/>
              </a:rPr>
            </a:br>
            <a:endParaRPr lang="en-IN" sz="1500" dirty="0">
              <a:solidFill>
                <a:schemeClr val="bg1"/>
              </a:solidFill>
              <a:latin typeface="Nunito Sans" pitchFamily="2" charset="0"/>
            </a:endParaRPr>
          </a:p>
        </p:txBody>
      </p:sp>
      <p:pic>
        <p:nvPicPr>
          <p:cNvPr id="5" name="Picture 4">
            <a:extLst>
              <a:ext uri="{FF2B5EF4-FFF2-40B4-BE49-F238E27FC236}">
                <a16:creationId xmlns:a16="http://schemas.microsoft.com/office/drawing/2014/main" id="{AA526053-5AF5-43ED-A455-5C409D01854C}"/>
              </a:ext>
            </a:extLst>
          </p:cNvPr>
          <p:cNvPicPr>
            <a:picLocks noChangeAspect="1"/>
          </p:cNvPicPr>
          <p:nvPr/>
        </p:nvPicPr>
        <p:blipFill>
          <a:blip r:embed="rId2"/>
          <a:stretch>
            <a:fillRect/>
          </a:stretch>
        </p:blipFill>
        <p:spPr>
          <a:xfrm>
            <a:off x="872704" y="2635994"/>
            <a:ext cx="6549392" cy="1963996"/>
          </a:xfrm>
          <a:prstGeom prst="rect">
            <a:avLst/>
          </a:prstGeom>
        </p:spPr>
      </p:pic>
    </p:spTree>
    <p:extLst>
      <p:ext uri="{BB962C8B-B14F-4D97-AF65-F5344CB8AC3E}">
        <p14:creationId xmlns:p14="http://schemas.microsoft.com/office/powerpoint/2010/main" val="2975196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A8C7B-A78A-E8DF-D868-04DFFC65F8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D7F564-0DC4-4CA2-B75F-6AF31F68785E}"/>
              </a:ext>
            </a:extLst>
          </p:cNvPr>
          <p:cNvSpPr>
            <a:spLocks noGrp="1"/>
          </p:cNvSpPr>
          <p:nvPr>
            <p:ph type="title"/>
          </p:nvPr>
        </p:nvSpPr>
        <p:spPr/>
        <p:txBody>
          <a:bodyPr>
            <a:normAutofit/>
          </a:bodyPr>
          <a:lstStyle/>
          <a:p>
            <a:r>
              <a:rPr lang="en-US" sz="4000" b="1" dirty="0">
                <a:latin typeface="Nunito Sans" pitchFamily="2" charset="0"/>
              </a:rPr>
              <a:t>XSW5 Attack</a:t>
            </a:r>
            <a:endParaRPr lang="en-IN" sz="4000" b="1" dirty="0">
              <a:latin typeface="Nunito Sans" pitchFamily="2" charset="0"/>
            </a:endParaRPr>
          </a:p>
        </p:txBody>
      </p:sp>
      <p:pic>
        <p:nvPicPr>
          <p:cNvPr id="4" name="Picture 3">
            <a:extLst>
              <a:ext uri="{FF2B5EF4-FFF2-40B4-BE49-F238E27FC236}">
                <a16:creationId xmlns:a16="http://schemas.microsoft.com/office/drawing/2014/main" id="{12FAA179-CB5B-41CF-9018-BCD65456ADA3}"/>
              </a:ext>
            </a:extLst>
          </p:cNvPr>
          <p:cNvPicPr>
            <a:picLocks noChangeAspect="1"/>
          </p:cNvPicPr>
          <p:nvPr/>
        </p:nvPicPr>
        <p:blipFill>
          <a:blip r:embed="rId3"/>
          <a:srcRect r="45366"/>
          <a:stretch>
            <a:fillRect/>
          </a:stretch>
        </p:blipFill>
        <p:spPr>
          <a:xfrm>
            <a:off x="508325" y="2409229"/>
            <a:ext cx="3566708" cy="4173323"/>
          </a:xfrm>
          <a:prstGeom prst="rect">
            <a:avLst/>
          </a:prstGeom>
          <a:ln w="28575">
            <a:solidFill>
              <a:schemeClr val="bg1"/>
            </a:solidFill>
          </a:ln>
        </p:spPr>
      </p:pic>
      <p:sp>
        <p:nvSpPr>
          <p:cNvPr id="9" name="TextBox 8">
            <a:extLst>
              <a:ext uri="{FF2B5EF4-FFF2-40B4-BE49-F238E27FC236}">
                <a16:creationId xmlns:a16="http://schemas.microsoft.com/office/drawing/2014/main" id="{60D03F00-8AF8-B611-65A4-76E7DF1FCEBB}"/>
              </a:ext>
            </a:extLst>
          </p:cNvPr>
          <p:cNvSpPr txBox="1"/>
          <p:nvPr/>
        </p:nvSpPr>
        <p:spPr>
          <a:xfrm>
            <a:off x="508325" y="2035446"/>
            <a:ext cx="4868519" cy="323165"/>
          </a:xfrm>
          <a:prstGeom prst="rect">
            <a:avLst/>
          </a:prstGeom>
          <a:noFill/>
        </p:spPr>
        <p:txBody>
          <a:bodyPr wrap="square" rtlCol="0">
            <a:spAutoFit/>
          </a:bodyPr>
          <a:lstStyle/>
          <a:p>
            <a:r>
              <a:rPr lang="en-IN" sz="1500" dirty="0">
                <a:solidFill>
                  <a:schemeClr val="bg1"/>
                </a:solidFill>
                <a:latin typeface="Nunito Sans" pitchFamily="2" charset="0"/>
              </a:rPr>
              <a:t>Valid SAML Response (</a:t>
            </a:r>
            <a:r>
              <a:rPr lang="en-US" sz="1500" dirty="0">
                <a:solidFill>
                  <a:schemeClr val="bg1"/>
                </a:solidFill>
                <a:latin typeface="Nunito Sans" pitchFamily="2" charset="0"/>
              </a:rPr>
              <a:t>✅</a:t>
            </a:r>
            <a:r>
              <a:rPr lang="en-IN" sz="1500" dirty="0">
                <a:solidFill>
                  <a:schemeClr val="bg1"/>
                </a:solidFill>
                <a:latin typeface="Nunito Sans" pitchFamily="2" charset="0"/>
              </a:rPr>
              <a:t>)</a:t>
            </a:r>
            <a:r>
              <a:rPr lang="en-US" sz="1500" dirty="0">
                <a:solidFill>
                  <a:schemeClr val="bg1"/>
                </a:solidFill>
                <a:latin typeface="Nunito Sans" pitchFamily="2" charset="0"/>
              </a:rPr>
              <a:t> </a:t>
            </a:r>
            <a:endParaRPr lang="en-IN" sz="1500" dirty="0">
              <a:solidFill>
                <a:schemeClr val="bg1"/>
              </a:solidFill>
              <a:latin typeface="Nunito Sans" pitchFamily="2" charset="0"/>
            </a:endParaRPr>
          </a:p>
        </p:txBody>
      </p:sp>
      <p:sp>
        <p:nvSpPr>
          <p:cNvPr id="11" name="TextBox 10">
            <a:extLst>
              <a:ext uri="{FF2B5EF4-FFF2-40B4-BE49-F238E27FC236}">
                <a16:creationId xmlns:a16="http://schemas.microsoft.com/office/drawing/2014/main" id="{AEE18629-8086-AFAD-58C9-63EC42B5565A}"/>
              </a:ext>
            </a:extLst>
          </p:cNvPr>
          <p:cNvSpPr txBox="1"/>
          <p:nvPr/>
        </p:nvSpPr>
        <p:spPr>
          <a:xfrm>
            <a:off x="6672239" y="2035446"/>
            <a:ext cx="3814774" cy="323165"/>
          </a:xfrm>
          <a:prstGeom prst="rect">
            <a:avLst/>
          </a:prstGeom>
          <a:noFill/>
        </p:spPr>
        <p:txBody>
          <a:bodyPr wrap="square">
            <a:spAutoFit/>
          </a:bodyPr>
          <a:lstStyle/>
          <a:p>
            <a:r>
              <a:rPr lang="en-US" sz="1500" dirty="0">
                <a:solidFill>
                  <a:schemeClr val="bg1"/>
                </a:solidFill>
                <a:latin typeface="Nunito Sans" pitchFamily="2" charset="0"/>
              </a:rPr>
              <a:t>Tampered SAML Response (‼️)</a:t>
            </a:r>
            <a:endParaRPr lang="en-IN" sz="1500" dirty="0">
              <a:solidFill>
                <a:schemeClr val="bg1"/>
              </a:solidFill>
              <a:latin typeface="Nunito Sans" pitchFamily="2" charset="0"/>
            </a:endParaRPr>
          </a:p>
        </p:txBody>
      </p:sp>
      <p:pic>
        <p:nvPicPr>
          <p:cNvPr id="6" name="Picture 5">
            <a:extLst>
              <a:ext uri="{FF2B5EF4-FFF2-40B4-BE49-F238E27FC236}">
                <a16:creationId xmlns:a16="http://schemas.microsoft.com/office/drawing/2014/main" id="{611D0275-6F36-6957-00D6-345B6017F872}"/>
              </a:ext>
            </a:extLst>
          </p:cNvPr>
          <p:cNvPicPr>
            <a:picLocks noChangeAspect="1"/>
          </p:cNvPicPr>
          <p:nvPr/>
        </p:nvPicPr>
        <p:blipFill>
          <a:blip r:embed="rId4"/>
          <a:stretch>
            <a:fillRect/>
          </a:stretch>
        </p:blipFill>
        <p:spPr>
          <a:xfrm>
            <a:off x="6494957" y="2409229"/>
            <a:ext cx="4378522" cy="3230426"/>
          </a:xfrm>
          <a:prstGeom prst="rect">
            <a:avLst/>
          </a:prstGeom>
          <a:ln w="28575">
            <a:solidFill>
              <a:schemeClr val="bg1"/>
            </a:solidFill>
          </a:ln>
        </p:spPr>
      </p:pic>
    </p:spTree>
    <p:extLst>
      <p:ext uri="{BB962C8B-B14F-4D97-AF65-F5344CB8AC3E}">
        <p14:creationId xmlns:p14="http://schemas.microsoft.com/office/powerpoint/2010/main" val="851406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9BCB8-7838-FD9B-3AD0-9325624932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7F684-E16F-D4AE-A365-F151DE6EB7E9}"/>
              </a:ext>
            </a:extLst>
          </p:cNvPr>
          <p:cNvSpPr>
            <a:spLocks noGrp="1"/>
          </p:cNvSpPr>
          <p:nvPr>
            <p:ph type="title"/>
          </p:nvPr>
        </p:nvSpPr>
        <p:spPr/>
        <p:txBody>
          <a:bodyPr>
            <a:normAutofit/>
          </a:bodyPr>
          <a:lstStyle/>
          <a:p>
            <a:r>
              <a:rPr lang="en-US" sz="4000" b="1" dirty="0">
                <a:latin typeface="Nunito Sans" pitchFamily="2" charset="0"/>
              </a:rPr>
              <a:t>Vulnerable Code</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7A779E7D-E224-D85B-DF53-DE8ACE521CAC}"/>
              </a:ext>
            </a:extLst>
          </p:cNvPr>
          <p:cNvSpPr>
            <a:spLocks noGrp="1"/>
          </p:cNvSpPr>
          <p:nvPr>
            <p:ph idx="1"/>
          </p:nvPr>
        </p:nvSpPr>
        <p:spPr/>
        <p:txBody>
          <a:bodyPr>
            <a:noAutofit/>
          </a:bodyPr>
          <a:lstStyle/>
          <a:p>
            <a:r>
              <a:rPr lang="en-IN" sz="1500" b="1" dirty="0">
                <a:solidFill>
                  <a:schemeClr val="bg1"/>
                </a:solidFill>
                <a:latin typeface="Nunito Sans" pitchFamily="2" charset="0"/>
              </a:rPr>
              <a:t>Code logic flaw:</a:t>
            </a: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pPr marL="0" indent="0">
              <a:buNone/>
            </a:pPr>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r>
              <a:rPr lang="en-IN" sz="1500" b="1" dirty="0">
                <a:solidFill>
                  <a:schemeClr val="bg1"/>
                </a:solidFill>
                <a:latin typeface="Nunito Sans" pitchFamily="2" charset="0"/>
              </a:rPr>
              <a:t>What's exploited</a:t>
            </a:r>
          </a:p>
          <a:p>
            <a:r>
              <a:rPr lang="en-US" sz="1500" dirty="0">
                <a:solidFill>
                  <a:schemeClr val="bg1"/>
                </a:solidFill>
                <a:latin typeface="Nunito Sans" pitchFamily="2" charset="0"/>
              </a:rPr>
              <a:t>Processing all Assertions in the Response, including unsigned ones</a:t>
            </a:r>
          </a:p>
          <a:p>
            <a:r>
              <a:rPr lang="en-US" sz="1500" dirty="0">
                <a:solidFill>
                  <a:schemeClr val="bg1"/>
                </a:solidFill>
                <a:latin typeface="Nunito Sans" pitchFamily="2" charset="0"/>
              </a:rPr>
              <a:t>Response signature is valid, but individual Assertion signatures are not checked</a:t>
            </a:r>
            <a:br>
              <a:rPr lang="en-IN" sz="1500" dirty="0">
                <a:solidFill>
                  <a:schemeClr val="bg1"/>
                </a:solidFill>
                <a:latin typeface="Nunito Sans" pitchFamily="2" charset="0"/>
              </a:rPr>
            </a:br>
            <a:endParaRPr lang="en-IN" sz="1500" dirty="0">
              <a:solidFill>
                <a:schemeClr val="bg1"/>
              </a:solidFill>
              <a:latin typeface="Nunito Sans" pitchFamily="2" charset="0"/>
            </a:endParaRPr>
          </a:p>
        </p:txBody>
      </p:sp>
      <p:pic>
        <p:nvPicPr>
          <p:cNvPr id="6" name="Picture 5">
            <a:extLst>
              <a:ext uri="{FF2B5EF4-FFF2-40B4-BE49-F238E27FC236}">
                <a16:creationId xmlns:a16="http://schemas.microsoft.com/office/drawing/2014/main" id="{E759CADF-BF8D-541B-300F-4FCA966C3B36}"/>
              </a:ext>
            </a:extLst>
          </p:cNvPr>
          <p:cNvPicPr>
            <a:picLocks noChangeAspect="1"/>
          </p:cNvPicPr>
          <p:nvPr/>
        </p:nvPicPr>
        <p:blipFill>
          <a:blip r:embed="rId2"/>
          <a:stretch>
            <a:fillRect/>
          </a:stretch>
        </p:blipFill>
        <p:spPr>
          <a:xfrm>
            <a:off x="751405" y="2696838"/>
            <a:ext cx="7591425" cy="1800225"/>
          </a:xfrm>
          <a:prstGeom prst="rect">
            <a:avLst/>
          </a:prstGeom>
        </p:spPr>
      </p:pic>
    </p:spTree>
    <p:extLst>
      <p:ext uri="{BB962C8B-B14F-4D97-AF65-F5344CB8AC3E}">
        <p14:creationId xmlns:p14="http://schemas.microsoft.com/office/powerpoint/2010/main" val="3522597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A5363-5BF2-F589-476E-4B65B605E7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D9649-D6EA-CD41-1E07-EAC22D87309F}"/>
              </a:ext>
            </a:extLst>
          </p:cNvPr>
          <p:cNvSpPr>
            <a:spLocks noGrp="1"/>
          </p:cNvSpPr>
          <p:nvPr>
            <p:ph type="title"/>
          </p:nvPr>
        </p:nvSpPr>
        <p:spPr/>
        <p:txBody>
          <a:bodyPr>
            <a:normAutofit/>
          </a:bodyPr>
          <a:lstStyle/>
          <a:p>
            <a:r>
              <a:rPr lang="en-US" sz="4000" b="1" dirty="0">
                <a:latin typeface="Nunito Sans" pitchFamily="2" charset="0"/>
              </a:rPr>
              <a:t>XSW6 Attack</a:t>
            </a:r>
            <a:endParaRPr lang="en-IN" sz="4000" b="1" dirty="0">
              <a:latin typeface="Nunito Sans" pitchFamily="2" charset="0"/>
            </a:endParaRPr>
          </a:p>
        </p:txBody>
      </p:sp>
      <p:pic>
        <p:nvPicPr>
          <p:cNvPr id="4" name="Picture 3">
            <a:extLst>
              <a:ext uri="{FF2B5EF4-FFF2-40B4-BE49-F238E27FC236}">
                <a16:creationId xmlns:a16="http://schemas.microsoft.com/office/drawing/2014/main" id="{E1DA44E6-199A-9F2A-0A7C-7D1AA96595D7}"/>
              </a:ext>
            </a:extLst>
          </p:cNvPr>
          <p:cNvPicPr>
            <a:picLocks noChangeAspect="1"/>
          </p:cNvPicPr>
          <p:nvPr/>
        </p:nvPicPr>
        <p:blipFill>
          <a:blip r:embed="rId3"/>
          <a:srcRect r="45366"/>
          <a:stretch>
            <a:fillRect/>
          </a:stretch>
        </p:blipFill>
        <p:spPr>
          <a:xfrm>
            <a:off x="508325" y="2409229"/>
            <a:ext cx="3566708" cy="4173323"/>
          </a:xfrm>
          <a:prstGeom prst="rect">
            <a:avLst/>
          </a:prstGeom>
          <a:ln w="28575">
            <a:solidFill>
              <a:schemeClr val="bg1"/>
            </a:solidFill>
          </a:ln>
        </p:spPr>
      </p:pic>
      <p:sp>
        <p:nvSpPr>
          <p:cNvPr id="9" name="TextBox 8">
            <a:extLst>
              <a:ext uri="{FF2B5EF4-FFF2-40B4-BE49-F238E27FC236}">
                <a16:creationId xmlns:a16="http://schemas.microsoft.com/office/drawing/2014/main" id="{E64C3EF7-0286-FB5B-7BD6-E29573BAECDB}"/>
              </a:ext>
            </a:extLst>
          </p:cNvPr>
          <p:cNvSpPr txBox="1"/>
          <p:nvPr/>
        </p:nvSpPr>
        <p:spPr>
          <a:xfrm>
            <a:off x="508325" y="2035446"/>
            <a:ext cx="4868519" cy="323165"/>
          </a:xfrm>
          <a:prstGeom prst="rect">
            <a:avLst/>
          </a:prstGeom>
          <a:noFill/>
        </p:spPr>
        <p:txBody>
          <a:bodyPr wrap="square" rtlCol="0">
            <a:spAutoFit/>
          </a:bodyPr>
          <a:lstStyle/>
          <a:p>
            <a:r>
              <a:rPr lang="en-IN" sz="1500" dirty="0">
                <a:solidFill>
                  <a:schemeClr val="bg1"/>
                </a:solidFill>
                <a:latin typeface="Nunito Sans" pitchFamily="2" charset="0"/>
              </a:rPr>
              <a:t>Valid SAML Response (</a:t>
            </a:r>
            <a:r>
              <a:rPr lang="en-US" sz="1500" dirty="0">
                <a:solidFill>
                  <a:schemeClr val="bg1"/>
                </a:solidFill>
                <a:latin typeface="Nunito Sans" pitchFamily="2" charset="0"/>
              </a:rPr>
              <a:t>✅</a:t>
            </a:r>
            <a:r>
              <a:rPr lang="en-IN" sz="1500" dirty="0">
                <a:solidFill>
                  <a:schemeClr val="bg1"/>
                </a:solidFill>
                <a:latin typeface="Nunito Sans" pitchFamily="2" charset="0"/>
              </a:rPr>
              <a:t>)</a:t>
            </a:r>
            <a:r>
              <a:rPr lang="en-US" sz="1500" dirty="0">
                <a:solidFill>
                  <a:schemeClr val="bg1"/>
                </a:solidFill>
                <a:latin typeface="Nunito Sans" pitchFamily="2" charset="0"/>
              </a:rPr>
              <a:t> </a:t>
            </a:r>
            <a:endParaRPr lang="en-IN" sz="1500" dirty="0">
              <a:solidFill>
                <a:schemeClr val="bg1"/>
              </a:solidFill>
              <a:latin typeface="Nunito Sans" pitchFamily="2" charset="0"/>
            </a:endParaRPr>
          </a:p>
        </p:txBody>
      </p:sp>
      <p:sp>
        <p:nvSpPr>
          <p:cNvPr id="11" name="TextBox 10">
            <a:extLst>
              <a:ext uri="{FF2B5EF4-FFF2-40B4-BE49-F238E27FC236}">
                <a16:creationId xmlns:a16="http://schemas.microsoft.com/office/drawing/2014/main" id="{FB20119F-FA99-4ABE-7665-1645A34F2FD4}"/>
              </a:ext>
            </a:extLst>
          </p:cNvPr>
          <p:cNvSpPr txBox="1"/>
          <p:nvPr/>
        </p:nvSpPr>
        <p:spPr>
          <a:xfrm>
            <a:off x="6672239" y="2035446"/>
            <a:ext cx="3814774" cy="323165"/>
          </a:xfrm>
          <a:prstGeom prst="rect">
            <a:avLst/>
          </a:prstGeom>
          <a:noFill/>
        </p:spPr>
        <p:txBody>
          <a:bodyPr wrap="square">
            <a:spAutoFit/>
          </a:bodyPr>
          <a:lstStyle/>
          <a:p>
            <a:r>
              <a:rPr lang="en-US" sz="1500" dirty="0">
                <a:solidFill>
                  <a:schemeClr val="bg1"/>
                </a:solidFill>
                <a:latin typeface="Nunito Sans" pitchFamily="2" charset="0"/>
              </a:rPr>
              <a:t>Tampered SAML Response (‼️)</a:t>
            </a:r>
            <a:endParaRPr lang="en-IN" sz="1500" dirty="0">
              <a:solidFill>
                <a:schemeClr val="bg1"/>
              </a:solidFill>
              <a:latin typeface="Nunito Sans" pitchFamily="2" charset="0"/>
            </a:endParaRPr>
          </a:p>
        </p:txBody>
      </p:sp>
      <p:pic>
        <p:nvPicPr>
          <p:cNvPr id="5" name="Picture 4">
            <a:extLst>
              <a:ext uri="{FF2B5EF4-FFF2-40B4-BE49-F238E27FC236}">
                <a16:creationId xmlns:a16="http://schemas.microsoft.com/office/drawing/2014/main" id="{70657B0D-FC50-B23D-C6DD-9FDC7672E475}"/>
              </a:ext>
            </a:extLst>
          </p:cNvPr>
          <p:cNvPicPr>
            <a:picLocks noChangeAspect="1"/>
          </p:cNvPicPr>
          <p:nvPr/>
        </p:nvPicPr>
        <p:blipFill>
          <a:blip r:embed="rId4"/>
          <a:stretch>
            <a:fillRect/>
          </a:stretch>
        </p:blipFill>
        <p:spPr>
          <a:xfrm>
            <a:off x="5844753" y="2358611"/>
            <a:ext cx="4962525" cy="2771775"/>
          </a:xfrm>
          <a:prstGeom prst="rect">
            <a:avLst/>
          </a:prstGeom>
          <a:ln w="28575">
            <a:solidFill>
              <a:schemeClr val="bg1"/>
            </a:solidFill>
          </a:ln>
        </p:spPr>
      </p:pic>
      <p:sp>
        <p:nvSpPr>
          <p:cNvPr id="8" name="TextBox 7">
            <a:extLst>
              <a:ext uri="{FF2B5EF4-FFF2-40B4-BE49-F238E27FC236}">
                <a16:creationId xmlns:a16="http://schemas.microsoft.com/office/drawing/2014/main" id="{EBF68303-1934-84AE-4F9E-7E5B8238A0ED}"/>
              </a:ext>
            </a:extLst>
          </p:cNvPr>
          <p:cNvSpPr txBox="1"/>
          <p:nvPr/>
        </p:nvSpPr>
        <p:spPr>
          <a:xfrm>
            <a:off x="5698088" y="5453551"/>
            <a:ext cx="6097554" cy="553998"/>
          </a:xfrm>
          <a:prstGeom prst="rect">
            <a:avLst/>
          </a:prstGeom>
          <a:noFill/>
        </p:spPr>
        <p:txBody>
          <a:bodyPr wrap="square">
            <a:spAutoFit/>
          </a:bodyPr>
          <a:lstStyle/>
          <a:p>
            <a:r>
              <a:rPr lang="en-US" sz="1500" b="1" dirty="0">
                <a:solidFill>
                  <a:schemeClr val="bg1"/>
                </a:solidFill>
                <a:latin typeface="Nunito Sans" pitchFamily="2" charset="0"/>
              </a:rPr>
              <a:t>Note #</a:t>
            </a:r>
            <a:br>
              <a:rPr lang="en-US" sz="1500" b="1" dirty="0">
                <a:solidFill>
                  <a:schemeClr val="bg1"/>
                </a:solidFill>
                <a:latin typeface="Nunito Sans" pitchFamily="2" charset="0"/>
              </a:rPr>
            </a:br>
            <a:r>
              <a:rPr lang="en-US" sz="1500" b="1" dirty="0">
                <a:solidFill>
                  <a:schemeClr val="bg1"/>
                </a:solidFill>
                <a:latin typeface="Nunito Sans" pitchFamily="2" charset="0"/>
              </a:rPr>
              <a:t>Works if, </a:t>
            </a:r>
            <a:r>
              <a:rPr lang="en-US" sz="1500" dirty="0">
                <a:solidFill>
                  <a:schemeClr val="bg1"/>
                </a:solidFill>
                <a:latin typeface="Nunito Sans" pitchFamily="2" charset="0"/>
              </a:rPr>
              <a:t>SP does </a:t>
            </a:r>
            <a:r>
              <a:rPr lang="en-US" sz="1500" b="1" dirty="0">
                <a:solidFill>
                  <a:schemeClr val="bg1"/>
                </a:solidFill>
                <a:latin typeface="Nunito Sans" pitchFamily="2" charset="0"/>
              </a:rPr>
              <a:t>not require Assertion signature</a:t>
            </a:r>
            <a:endParaRPr lang="en-US" sz="1500" dirty="0">
              <a:solidFill>
                <a:schemeClr val="bg1"/>
              </a:solidFill>
              <a:latin typeface="Nunito Sans" pitchFamily="2" charset="0"/>
            </a:endParaRPr>
          </a:p>
        </p:txBody>
      </p:sp>
    </p:spTree>
    <p:extLst>
      <p:ext uri="{BB962C8B-B14F-4D97-AF65-F5344CB8AC3E}">
        <p14:creationId xmlns:p14="http://schemas.microsoft.com/office/powerpoint/2010/main" val="1153508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7DBCA-8750-E0F9-F9CD-2FC0537A76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76E907-0E4E-1831-4E44-C148E9817A19}"/>
              </a:ext>
            </a:extLst>
          </p:cNvPr>
          <p:cNvSpPr>
            <a:spLocks noGrp="1"/>
          </p:cNvSpPr>
          <p:nvPr>
            <p:ph type="title"/>
          </p:nvPr>
        </p:nvSpPr>
        <p:spPr/>
        <p:txBody>
          <a:bodyPr>
            <a:normAutofit/>
          </a:bodyPr>
          <a:lstStyle/>
          <a:p>
            <a:r>
              <a:rPr lang="en-US" sz="4000" b="1" dirty="0">
                <a:latin typeface="Nunito Sans" pitchFamily="2" charset="0"/>
              </a:rPr>
              <a:t>Vulnerable Code</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E9CCD983-76CF-1CFF-4BBD-4A8A5C1F1DDB}"/>
              </a:ext>
            </a:extLst>
          </p:cNvPr>
          <p:cNvSpPr>
            <a:spLocks noGrp="1"/>
          </p:cNvSpPr>
          <p:nvPr>
            <p:ph idx="1"/>
          </p:nvPr>
        </p:nvSpPr>
        <p:spPr/>
        <p:txBody>
          <a:bodyPr>
            <a:noAutofit/>
          </a:bodyPr>
          <a:lstStyle/>
          <a:p>
            <a:r>
              <a:rPr lang="en-IN" sz="1500" b="1" dirty="0">
                <a:solidFill>
                  <a:schemeClr val="bg1"/>
                </a:solidFill>
                <a:latin typeface="Nunito Sans" pitchFamily="2" charset="0"/>
              </a:rPr>
              <a:t>Code logic flaw:</a:t>
            </a: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pPr marL="0" indent="0">
              <a:buNone/>
            </a:pPr>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r>
              <a:rPr lang="en-IN" sz="1500" b="1" dirty="0">
                <a:solidFill>
                  <a:schemeClr val="bg1"/>
                </a:solidFill>
                <a:latin typeface="Nunito Sans" pitchFamily="2" charset="0"/>
              </a:rPr>
              <a:t>What's exploited</a:t>
            </a:r>
          </a:p>
          <a:p>
            <a:r>
              <a:rPr lang="en-US" sz="1500" dirty="0">
                <a:solidFill>
                  <a:schemeClr val="bg1"/>
                </a:solidFill>
                <a:latin typeface="Nunito Sans" pitchFamily="2" charset="0"/>
              </a:rPr>
              <a:t>Processing the Assertion immediately after the signature without verifying it's signed</a:t>
            </a:r>
          </a:p>
          <a:p>
            <a:r>
              <a:rPr lang="en-US" sz="1500" dirty="0">
                <a:solidFill>
                  <a:schemeClr val="bg1"/>
                </a:solidFill>
                <a:latin typeface="Nunito Sans" pitchFamily="2" charset="0"/>
              </a:rPr>
              <a:t>Response signature is valid, but the wrong Assertion is processed</a:t>
            </a:r>
            <a:br>
              <a:rPr lang="en-IN" sz="1500" dirty="0">
                <a:solidFill>
                  <a:schemeClr val="bg1"/>
                </a:solidFill>
                <a:latin typeface="Nunito Sans" pitchFamily="2" charset="0"/>
              </a:rPr>
            </a:br>
            <a:endParaRPr lang="en-IN" sz="1500" dirty="0">
              <a:solidFill>
                <a:schemeClr val="bg1"/>
              </a:solidFill>
              <a:latin typeface="Nunito Sans" pitchFamily="2" charset="0"/>
            </a:endParaRPr>
          </a:p>
        </p:txBody>
      </p:sp>
      <p:pic>
        <p:nvPicPr>
          <p:cNvPr id="5" name="Picture 4">
            <a:extLst>
              <a:ext uri="{FF2B5EF4-FFF2-40B4-BE49-F238E27FC236}">
                <a16:creationId xmlns:a16="http://schemas.microsoft.com/office/drawing/2014/main" id="{B2E1B5AD-B382-401E-11FA-384340D354B1}"/>
              </a:ext>
            </a:extLst>
          </p:cNvPr>
          <p:cNvPicPr>
            <a:picLocks noChangeAspect="1"/>
          </p:cNvPicPr>
          <p:nvPr/>
        </p:nvPicPr>
        <p:blipFill>
          <a:blip r:embed="rId2"/>
          <a:stretch>
            <a:fillRect/>
          </a:stretch>
        </p:blipFill>
        <p:spPr>
          <a:xfrm>
            <a:off x="680321" y="2717054"/>
            <a:ext cx="7581900" cy="1647825"/>
          </a:xfrm>
          <a:prstGeom prst="rect">
            <a:avLst/>
          </a:prstGeom>
        </p:spPr>
      </p:pic>
    </p:spTree>
    <p:extLst>
      <p:ext uri="{BB962C8B-B14F-4D97-AF65-F5344CB8AC3E}">
        <p14:creationId xmlns:p14="http://schemas.microsoft.com/office/powerpoint/2010/main" val="595411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CD708-13F9-EFE3-0967-B02E6B7E3A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F10D79-BC48-9617-69D2-F805040D10F2}"/>
              </a:ext>
            </a:extLst>
          </p:cNvPr>
          <p:cNvSpPr>
            <a:spLocks noGrp="1"/>
          </p:cNvSpPr>
          <p:nvPr>
            <p:ph type="title"/>
          </p:nvPr>
        </p:nvSpPr>
        <p:spPr/>
        <p:txBody>
          <a:bodyPr>
            <a:normAutofit/>
          </a:bodyPr>
          <a:lstStyle/>
          <a:p>
            <a:r>
              <a:rPr lang="en-US" sz="4000" b="1" dirty="0">
                <a:latin typeface="Nunito Sans" pitchFamily="2" charset="0"/>
              </a:rPr>
              <a:t>XSW7 Attack</a:t>
            </a:r>
            <a:endParaRPr lang="en-IN" sz="4000" b="1" dirty="0">
              <a:latin typeface="Nunito Sans" pitchFamily="2" charset="0"/>
            </a:endParaRPr>
          </a:p>
        </p:txBody>
      </p:sp>
      <p:pic>
        <p:nvPicPr>
          <p:cNvPr id="4" name="Picture 3">
            <a:extLst>
              <a:ext uri="{FF2B5EF4-FFF2-40B4-BE49-F238E27FC236}">
                <a16:creationId xmlns:a16="http://schemas.microsoft.com/office/drawing/2014/main" id="{8D0F175F-188D-63BF-4F95-0349E6463DA7}"/>
              </a:ext>
            </a:extLst>
          </p:cNvPr>
          <p:cNvPicPr>
            <a:picLocks noChangeAspect="1"/>
          </p:cNvPicPr>
          <p:nvPr/>
        </p:nvPicPr>
        <p:blipFill>
          <a:blip r:embed="rId3"/>
          <a:srcRect r="45366"/>
          <a:stretch>
            <a:fillRect/>
          </a:stretch>
        </p:blipFill>
        <p:spPr>
          <a:xfrm>
            <a:off x="508325" y="2409229"/>
            <a:ext cx="3566708" cy="4173323"/>
          </a:xfrm>
          <a:prstGeom prst="rect">
            <a:avLst/>
          </a:prstGeom>
          <a:ln w="28575">
            <a:solidFill>
              <a:schemeClr val="bg1"/>
            </a:solidFill>
          </a:ln>
        </p:spPr>
      </p:pic>
      <p:sp>
        <p:nvSpPr>
          <p:cNvPr id="9" name="TextBox 8">
            <a:extLst>
              <a:ext uri="{FF2B5EF4-FFF2-40B4-BE49-F238E27FC236}">
                <a16:creationId xmlns:a16="http://schemas.microsoft.com/office/drawing/2014/main" id="{2BA5D126-D3E3-E91D-32A8-898DBF16DCA6}"/>
              </a:ext>
            </a:extLst>
          </p:cNvPr>
          <p:cNvSpPr txBox="1"/>
          <p:nvPr/>
        </p:nvSpPr>
        <p:spPr>
          <a:xfrm>
            <a:off x="508325" y="2035446"/>
            <a:ext cx="4868519" cy="323165"/>
          </a:xfrm>
          <a:prstGeom prst="rect">
            <a:avLst/>
          </a:prstGeom>
          <a:noFill/>
        </p:spPr>
        <p:txBody>
          <a:bodyPr wrap="square" rtlCol="0">
            <a:spAutoFit/>
          </a:bodyPr>
          <a:lstStyle/>
          <a:p>
            <a:r>
              <a:rPr lang="en-IN" sz="1500" dirty="0">
                <a:solidFill>
                  <a:schemeClr val="bg1"/>
                </a:solidFill>
                <a:latin typeface="Nunito Sans" pitchFamily="2" charset="0"/>
              </a:rPr>
              <a:t>Valid SAML Response (</a:t>
            </a:r>
            <a:r>
              <a:rPr lang="en-US" sz="1500" dirty="0">
                <a:solidFill>
                  <a:schemeClr val="bg1"/>
                </a:solidFill>
                <a:latin typeface="Nunito Sans" pitchFamily="2" charset="0"/>
              </a:rPr>
              <a:t>✅</a:t>
            </a:r>
            <a:r>
              <a:rPr lang="en-IN" sz="1500" dirty="0">
                <a:solidFill>
                  <a:schemeClr val="bg1"/>
                </a:solidFill>
                <a:latin typeface="Nunito Sans" pitchFamily="2" charset="0"/>
              </a:rPr>
              <a:t>)</a:t>
            </a:r>
            <a:r>
              <a:rPr lang="en-US" sz="1500" dirty="0">
                <a:solidFill>
                  <a:schemeClr val="bg1"/>
                </a:solidFill>
                <a:latin typeface="Nunito Sans" pitchFamily="2" charset="0"/>
              </a:rPr>
              <a:t> </a:t>
            </a:r>
            <a:endParaRPr lang="en-IN" sz="1500" dirty="0">
              <a:solidFill>
                <a:schemeClr val="bg1"/>
              </a:solidFill>
              <a:latin typeface="Nunito Sans" pitchFamily="2" charset="0"/>
            </a:endParaRPr>
          </a:p>
        </p:txBody>
      </p:sp>
      <p:sp>
        <p:nvSpPr>
          <p:cNvPr id="11" name="TextBox 10">
            <a:extLst>
              <a:ext uri="{FF2B5EF4-FFF2-40B4-BE49-F238E27FC236}">
                <a16:creationId xmlns:a16="http://schemas.microsoft.com/office/drawing/2014/main" id="{1387656B-8010-728D-A93B-A57C06715663}"/>
              </a:ext>
            </a:extLst>
          </p:cNvPr>
          <p:cNvSpPr txBox="1"/>
          <p:nvPr/>
        </p:nvSpPr>
        <p:spPr>
          <a:xfrm>
            <a:off x="6672239" y="2035446"/>
            <a:ext cx="3814774" cy="323165"/>
          </a:xfrm>
          <a:prstGeom prst="rect">
            <a:avLst/>
          </a:prstGeom>
          <a:noFill/>
        </p:spPr>
        <p:txBody>
          <a:bodyPr wrap="square">
            <a:spAutoFit/>
          </a:bodyPr>
          <a:lstStyle/>
          <a:p>
            <a:r>
              <a:rPr lang="en-US" sz="1500" dirty="0">
                <a:solidFill>
                  <a:schemeClr val="bg1"/>
                </a:solidFill>
                <a:latin typeface="Nunito Sans" pitchFamily="2" charset="0"/>
              </a:rPr>
              <a:t>Tampered SAML Response (‼️)</a:t>
            </a:r>
            <a:endParaRPr lang="en-IN" sz="1500" dirty="0">
              <a:solidFill>
                <a:schemeClr val="bg1"/>
              </a:solidFill>
              <a:latin typeface="Nunito Sans" pitchFamily="2" charset="0"/>
            </a:endParaRPr>
          </a:p>
        </p:txBody>
      </p:sp>
      <p:pic>
        <p:nvPicPr>
          <p:cNvPr id="6" name="Picture 5">
            <a:extLst>
              <a:ext uri="{FF2B5EF4-FFF2-40B4-BE49-F238E27FC236}">
                <a16:creationId xmlns:a16="http://schemas.microsoft.com/office/drawing/2014/main" id="{0F0191B3-0EF3-42C5-9BF3-F2C6A067AC94}"/>
              </a:ext>
            </a:extLst>
          </p:cNvPr>
          <p:cNvPicPr>
            <a:picLocks noChangeAspect="1"/>
          </p:cNvPicPr>
          <p:nvPr/>
        </p:nvPicPr>
        <p:blipFill>
          <a:blip r:embed="rId4"/>
          <a:stretch>
            <a:fillRect/>
          </a:stretch>
        </p:blipFill>
        <p:spPr>
          <a:xfrm>
            <a:off x="6135437" y="2358611"/>
            <a:ext cx="4351576" cy="4210919"/>
          </a:xfrm>
          <a:prstGeom prst="rect">
            <a:avLst/>
          </a:prstGeom>
        </p:spPr>
      </p:pic>
    </p:spTree>
    <p:extLst>
      <p:ext uri="{BB962C8B-B14F-4D97-AF65-F5344CB8AC3E}">
        <p14:creationId xmlns:p14="http://schemas.microsoft.com/office/powerpoint/2010/main" val="1559147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C910-D8F4-044F-7730-931611D87BEC}"/>
              </a:ext>
            </a:extLst>
          </p:cNvPr>
          <p:cNvSpPr>
            <a:spLocks noGrp="1"/>
          </p:cNvSpPr>
          <p:nvPr>
            <p:ph type="title"/>
          </p:nvPr>
        </p:nvSpPr>
        <p:spPr/>
        <p:txBody>
          <a:bodyPr>
            <a:normAutofit/>
          </a:bodyPr>
          <a:lstStyle/>
          <a:p>
            <a:r>
              <a:rPr lang="en-US" sz="4000" b="1" dirty="0">
                <a:latin typeface="Nunito Sans" pitchFamily="2" charset="0"/>
              </a:rPr>
              <a:t>Core Idea</a:t>
            </a:r>
            <a:endParaRPr lang="en-IN" sz="4000" b="1" dirty="0">
              <a:latin typeface="Nunito Sans" pitchFamily="2" charset="0"/>
            </a:endParaRPr>
          </a:p>
        </p:txBody>
      </p:sp>
      <p:sp>
        <p:nvSpPr>
          <p:cNvPr id="4" name="TextBox 3">
            <a:extLst>
              <a:ext uri="{FF2B5EF4-FFF2-40B4-BE49-F238E27FC236}">
                <a16:creationId xmlns:a16="http://schemas.microsoft.com/office/drawing/2014/main" id="{5F7742E7-EE2B-8164-1B0C-7F602B07348E}"/>
              </a:ext>
            </a:extLst>
          </p:cNvPr>
          <p:cNvSpPr txBox="1"/>
          <p:nvPr/>
        </p:nvSpPr>
        <p:spPr>
          <a:xfrm>
            <a:off x="905070" y="2346203"/>
            <a:ext cx="9526554" cy="2693045"/>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chemeClr val="bg1"/>
                </a:solidFill>
                <a:latin typeface="Nunito Sans" pitchFamily="2" charset="0"/>
              </a:rPr>
              <a:t>Core Idea</a:t>
            </a:r>
          </a:p>
          <a:p>
            <a:r>
              <a:rPr lang="en-US" sz="1400" dirty="0">
                <a:solidFill>
                  <a:schemeClr val="bg1"/>
                </a:solidFill>
                <a:latin typeface="Nunito Sans" pitchFamily="2" charset="0"/>
              </a:rPr>
              <a:t>XSW-7 hides a </a:t>
            </a:r>
            <a:r>
              <a:rPr lang="en-US" sz="1400" b="1" dirty="0">
                <a:solidFill>
                  <a:schemeClr val="bg1"/>
                </a:solidFill>
                <a:latin typeface="Nunito Sans" pitchFamily="2" charset="0"/>
              </a:rPr>
              <a:t>malicious Assertion inside &lt;</a:t>
            </a:r>
            <a:r>
              <a:rPr lang="en-US" sz="1400" b="1" dirty="0" err="1">
                <a:solidFill>
                  <a:schemeClr val="bg1"/>
                </a:solidFill>
                <a:latin typeface="Nunito Sans" pitchFamily="2" charset="0"/>
              </a:rPr>
              <a:t>samlp:Extensions</a:t>
            </a:r>
            <a:r>
              <a:rPr lang="en-US" sz="1400" b="1" dirty="0">
                <a:solidFill>
                  <a:schemeClr val="bg1"/>
                </a:solidFill>
                <a:latin typeface="Nunito Sans" pitchFamily="2" charset="0"/>
              </a:rPr>
              <a:t>&gt;</a:t>
            </a:r>
            <a:r>
              <a:rPr lang="en-US" sz="1400" dirty="0">
                <a:solidFill>
                  <a:schemeClr val="bg1"/>
                </a:solidFill>
                <a:latin typeface="Nunito Sans" pitchFamily="2" charset="0"/>
              </a:rPr>
              <a:t>, a field intended for optional metadata.</a:t>
            </a:r>
          </a:p>
          <a:p>
            <a:endParaRPr lang="en-US" sz="1400" dirty="0">
              <a:solidFill>
                <a:schemeClr val="bg1"/>
              </a:solidFill>
              <a:latin typeface="Nunito Sans" pitchFamily="2" charset="0"/>
            </a:endParaRPr>
          </a:p>
          <a:p>
            <a:pPr marL="285750" indent="-285750">
              <a:buFont typeface="Arial" panose="020B0604020202020204" pitchFamily="34" charset="0"/>
              <a:buChar char="•"/>
            </a:pPr>
            <a:r>
              <a:rPr lang="en-US" sz="1400" dirty="0">
                <a:solidFill>
                  <a:schemeClr val="bg1"/>
                </a:solidFill>
                <a:latin typeface="Nunito Sans" pitchFamily="2" charset="0"/>
              </a:rPr>
              <a:t>Many Service Providers: Validate the </a:t>
            </a:r>
            <a:r>
              <a:rPr lang="en-US" sz="1400" b="1" dirty="0">
                <a:solidFill>
                  <a:schemeClr val="bg1"/>
                </a:solidFill>
                <a:latin typeface="Nunito Sans" pitchFamily="2" charset="0"/>
              </a:rPr>
              <a:t>signature correctly </a:t>
            </a:r>
            <a:r>
              <a:rPr lang="en-US" sz="1400" dirty="0">
                <a:solidFill>
                  <a:schemeClr val="bg1"/>
                </a:solidFill>
                <a:latin typeface="Nunito Sans" pitchFamily="2" charset="0"/>
              </a:rPr>
              <a:t>But extract &lt;Assertion&gt; using a </a:t>
            </a:r>
            <a:r>
              <a:rPr lang="en-US" sz="1400" b="1" dirty="0">
                <a:solidFill>
                  <a:schemeClr val="bg1"/>
                </a:solidFill>
                <a:latin typeface="Nunito Sans" pitchFamily="2" charset="0"/>
              </a:rPr>
              <a:t>loose XPath</a:t>
            </a:r>
            <a:r>
              <a:rPr lang="en-US" sz="1400" dirty="0">
                <a:solidFill>
                  <a:schemeClr val="bg1"/>
                </a:solidFill>
                <a:latin typeface="Nunito Sans" pitchFamily="2" charset="0"/>
              </a:rPr>
              <a:t> like: “</a:t>
            </a:r>
            <a:r>
              <a:rPr lang="en-US" sz="1400" b="1" dirty="0">
                <a:solidFill>
                  <a:schemeClr val="bg1"/>
                </a:solidFill>
                <a:latin typeface="Nunito Sans" pitchFamily="2" charset="0"/>
              </a:rPr>
              <a:t>//</a:t>
            </a:r>
            <a:r>
              <a:rPr lang="en-US" sz="1400" b="1" dirty="0" err="1">
                <a:solidFill>
                  <a:schemeClr val="bg1"/>
                </a:solidFill>
                <a:latin typeface="Nunito Sans" pitchFamily="2" charset="0"/>
              </a:rPr>
              <a:t>saml:Assertion</a:t>
            </a:r>
            <a:r>
              <a:rPr lang="en-US" sz="1400" b="1" dirty="0">
                <a:solidFill>
                  <a:schemeClr val="bg1"/>
                </a:solidFill>
                <a:latin typeface="Nunito Sans" pitchFamily="2" charset="0"/>
              </a:rPr>
              <a:t>”</a:t>
            </a:r>
          </a:p>
          <a:p>
            <a:endParaRPr lang="en-US" sz="1400" dirty="0">
              <a:solidFill>
                <a:schemeClr val="bg1"/>
              </a:solidFill>
              <a:latin typeface="Nunito Sans" pitchFamily="2" charset="0"/>
            </a:endParaRPr>
          </a:p>
          <a:p>
            <a:pPr marL="285750" indent="-285750">
              <a:buFont typeface="Arial" panose="020B0604020202020204" pitchFamily="34" charset="0"/>
              <a:buChar char="•"/>
            </a:pPr>
            <a:r>
              <a:rPr lang="en-US" sz="1400" dirty="0">
                <a:solidFill>
                  <a:schemeClr val="bg1"/>
                </a:solidFill>
                <a:latin typeface="Nunito Sans" pitchFamily="2" charset="0"/>
              </a:rPr>
              <a:t>This XPath does </a:t>
            </a:r>
            <a:r>
              <a:rPr lang="en-US" sz="1400" b="1" dirty="0">
                <a:solidFill>
                  <a:schemeClr val="bg1"/>
                </a:solidFill>
                <a:latin typeface="Nunito Sans" pitchFamily="2" charset="0"/>
              </a:rPr>
              <a:t>not care where the Assertion lives</a:t>
            </a:r>
            <a:r>
              <a:rPr lang="en-US" sz="1400" dirty="0">
                <a:solidFill>
                  <a:schemeClr val="bg1"/>
                </a:solidFill>
                <a:latin typeface="Nunito Sans" pitchFamily="2" charset="0"/>
              </a:rPr>
              <a:t>.</a:t>
            </a:r>
          </a:p>
          <a:p>
            <a:pPr marL="285750" indent="-285750">
              <a:buFont typeface="Arial" panose="020B0604020202020204" pitchFamily="34" charset="0"/>
              <a:buChar char="•"/>
            </a:pPr>
            <a:r>
              <a:rPr lang="en-US" sz="1400" dirty="0">
                <a:solidFill>
                  <a:schemeClr val="bg1"/>
                </a:solidFill>
                <a:latin typeface="Nunito Sans" pitchFamily="2" charset="0"/>
              </a:rPr>
              <a:t>The result: the SP trusts an Assertion from Extensions instead of the signed one.</a:t>
            </a:r>
          </a:p>
          <a:p>
            <a:endParaRPr lang="en-US" sz="1400" dirty="0">
              <a:solidFill>
                <a:schemeClr val="bg1"/>
              </a:solidFill>
              <a:latin typeface="Nunito Sans" pitchFamily="2" charset="0"/>
            </a:endParaRPr>
          </a:p>
          <a:p>
            <a:r>
              <a:rPr lang="en-US" sz="1400" dirty="0">
                <a:solidFill>
                  <a:schemeClr val="bg1"/>
                </a:solidFill>
                <a:latin typeface="Nunito Sans" pitchFamily="2" charset="0"/>
              </a:rPr>
              <a:t>🧠The attack succeeds because </a:t>
            </a:r>
            <a:r>
              <a:rPr lang="en-US" sz="1400" b="1" dirty="0">
                <a:solidFill>
                  <a:schemeClr val="bg1"/>
                </a:solidFill>
                <a:latin typeface="Nunito Sans" pitchFamily="2" charset="0"/>
              </a:rPr>
              <a:t>Extensions are not meant to contain Assertions</a:t>
            </a:r>
            <a:r>
              <a:rPr lang="en-US" sz="1400" dirty="0">
                <a:solidFill>
                  <a:schemeClr val="bg1"/>
                </a:solidFill>
                <a:latin typeface="Nunito Sans" pitchFamily="2" charset="0"/>
              </a:rPr>
              <a:t>, yet poorly written SPs never enforce this rule.</a:t>
            </a:r>
          </a:p>
          <a:p>
            <a:endParaRPr lang="en-IN" sz="1500" dirty="0">
              <a:solidFill>
                <a:schemeClr val="bg1"/>
              </a:solidFill>
              <a:latin typeface="Nunito Sans" pitchFamily="2" charset="0"/>
            </a:endParaRPr>
          </a:p>
        </p:txBody>
      </p:sp>
    </p:spTree>
    <p:extLst>
      <p:ext uri="{BB962C8B-B14F-4D97-AF65-F5344CB8AC3E}">
        <p14:creationId xmlns:p14="http://schemas.microsoft.com/office/powerpoint/2010/main" val="1519030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6768D-63AB-922F-BC42-1FC32EE1B7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7E1676-F633-35DC-6955-E6224C2ACB72}"/>
              </a:ext>
            </a:extLst>
          </p:cNvPr>
          <p:cNvSpPr>
            <a:spLocks noGrp="1"/>
          </p:cNvSpPr>
          <p:nvPr>
            <p:ph type="title"/>
          </p:nvPr>
        </p:nvSpPr>
        <p:spPr/>
        <p:txBody>
          <a:bodyPr>
            <a:normAutofit/>
          </a:bodyPr>
          <a:lstStyle/>
          <a:p>
            <a:r>
              <a:rPr lang="en-US" sz="4000" b="1" dirty="0">
                <a:latin typeface="Nunito Sans" pitchFamily="2" charset="0"/>
              </a:rPr>
              <a:t>Vulnerable Code</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411B8817-4799-44BD-30B8-7E1039E20666}"/>
              </a:ext>
            </a:extLst>
          </p:cNvPr>
          <p:cNvSpPr>
            <a:spLocks noGrp="1"/>
          </p:cNvSpPr>
          <p:nvPr>
            <p:ph idx="1"/>
          </p:nvPr>
        </p:nvSpPr>
        <p:spPr/>
        <p:txBody>
          <a:bodyPr>
            <a:noAutofit/>
          </a:bodyPr>
          <a:lstStyle/>
          <a:p>
            <a:r>
              <a:rPr lang="en-IN" sz="1500" b="1" dirty="0">
                <a:solidFill>
                  <a:schemeClr val="bg1"/>
                </a:solidFill>
                <a:latin typeface="Nunito Sans" pitchFamily="2" charset="0"/>
              </a:rPr>
              <a:t>Code logic flaw:</a:t>
            </a: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pPr marL="0" indent="0">
              <a:buNone/>
            </a:pPr>
            <a:endParaRPr lang="en-IN" sz="1500" b="1" dirty="0">
              <a:solidFill>
                <a:schemeClr val="bg1"/>
              </a:solidFill>
              <a:latin typeface="Nunito Sans" pitchFamily="2" charset="0"/>
            </a:endParaRPr>
          </a:p>
          <a:p>
            <a:r>
              <a:rPr lang="en-IN" sz="1500" b="1" dirty="0">
                <a:solidFill>
                  <a:schemeClr val="bg1"/>
                </a:solidFill>
                <a:latin typeface="Nunito Sans" pitchFamily="2" charset="0"/>
              </a:rPr>
              <a:t>What's exploited</a:t>
            </a:r>
          </a:p>
          <a:p>
            <a:r>
              <a:rPr lang="en-US" sz="1500" dirty="0">
                <a:solidFill>
                  <a:schemeClr val="bg1"/>
                </a:solidFill>
                <a:latin typeface="Nunito Sans" pitchFamily="2" charset="0"/>
              </a:rPr>
              <a:t>Using the Subject from the first Assertion without verifying it's signed</a:t>
            </a:r>
          </a:p>
          <a:p>
            <a:r>
              <a:rPr lang="en-US" sz="1500" dirty="0">
                <a:solidFill>
                  <a:schemeClr val="bg1"/>
                </a:solidFill>
                <a:latin typeface="Nunito Sans" pitchFamily="2" charset="0"/>
              </a:rPr>
              <a:t>Response signature is valid, but the wrong Subject is used</a:t>
            </a:r>
            <a:br>
              <a:rPr lang="en-IN" sz="1500" dirty="0">
                <a:solidFill>
                  <a:schemeClr val="bg1"/>
                </a:solidFill>
                <a:latin typeface="Nunito Sans" pitchFamily="2" charset="0"/>
              </a:rPr>
            </a:br>
            <a:endParaRPr lang="en-IN" sz="1500" dirty="0">
              <a:solidFill>
                <a:schemeClr val="bg1"/>
              </a:solidFill>
              <a:latin typeface="Nunito Sans" pitchFamily="2" charset="0"/>
            </a:endParaRPr>
          </a:p>
        </p:txBody>
      </p:sp>
      <p:pic>
        <p:nvPicPr>
          <p:cNvPr id="5" name="Picture 4">
            <a:extLst>
              <a:ext uri="{FF2B5EF4-FFF2-40B4-BE49-F238E27FC236}">
                <a16:creationId xmlns:a16="http://schemas.microsoft.com/office/drawing/2014/main" id="{FFEA79C7-5852-C69D-0E38-715318FB8CE4}"/>
              </a:ext>
            </a:extLst>
          </p:cNvPr>
          <p:cNvPicPr>
            <a:picLocks noChangeAspect="1"/>
          </p:cNvPicPr>
          <p:nvPr/>
        </p:nvPicPr>
        <p:blipFill>
          <a:blip r:embed="rId2"/>
          <a:stretch>
            <a:fillRect/>
          </a:stretch>
        </p:blipFill>
        <p:spPr>
          <a:xfrm>
            <a:off x="792324" y="2677885"/>
            <a:ext cx="6106883" cy="1427583"/>
          </a:xfrm>
          <a:prstGeom prst="rect">
            <a:avLst/>
          </a:prstGeom>
        </p:spPr>
      </p:pic>
    </p:spTree>
    <p:extLst>
      <p:ext uri="{BB962C8B-B14F-4D97-AF65-F5344CB8AC3E}">
        <p14:creationId xmlns:p14="http://schemas.microsoft.com/office/powerpoint/2010/main" val="1102382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8B000-4E40-CF85-8565-F1C17F144D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53B0FA-815E-7BD5-AA92-44A867C85AA7}"/>
              </a:ext>
            </a:extLst>
          </p:cNvPr>
          <p:cNvSpPr>
            <a:spLocks noGrp="1"/>
          </p:cNvSpPr>
          <p:nvPr>
            <p:ph type="title"/>
          </p:nvPr>
        </p:nvSpPr>
        <p:spPr/>
        <p:txBody>
          <a:bodyPr>
            <a:normAutofit/>
          </a:bodyPr>
          <a:lstStyle/>
          <a:p>
            <a:r>
              <a:rPr lang="en-US" sz="4000" b="1" dirty="0">
                <a:latin typeface="Nunito Sans" pitchFamily="2" charset="0"/>
              </a:rPr>
              <a:t>XSW8 Attack</a:t>
            </a:r>
            <a:endParaRPr lang="en-IN" sz="4000" b="1" dirty="0">
              <a:latin typeface="Nunito Sans" pitchFamily="2" charset="0"/>
            </a:endParaRPr>
          </a:p>
        </p:txBody>
      </p:sp>
      <p:sp>
        <p:nvSpPr>
          <p:cNvPr id="9" name="TextBox 8">
            <a:extLst>
              <a:ext uri="{FF2B5EF4-FFF2-40B4-BE49-F238E27FC236}">
                <a16:creationId xmlns:a16="http://schemas.microsoft.com/office/drawing/2014/main" id="{48868AF9-C9D7-8EFE-7D87-9B0AAD2ABAE3}"/>
              </a:ext>
            </a:extLst>
          </p:cNvPr>
          <p:cNvSpPr txBox="1"/>
          <p:nvPr/>
        </p:nvSpPr>
        <p:spPr>
          <a:xfrm>
            <a:off x="508325" y="2035446"/>
            <a:ext cx="4868519" cy="323165"/>
          </a:xfrm>
          <a:prstGeom prst="rect">
            <a:avLst/>
          </a:prstGeom>
          <a:noFill/>
        </p:spPr>
        <p:txBody>
          <a:bodyPr wrap="square" rtlCol="0">
            <a:spAutoFit/>
          </a:bodyPr>
          <a:lstStyle/>
          <a:p>
            <a:r>
              <a:rPr lang="en-IN" sz="1500" dirty="0">
                <a:solidFill>
                  <a:schemeClr val="bg1"/>
                </a:solidFill>
                <a:latin typeface="Nunito Sans" pitchFamily="2" charset="0"/>
              </a:rPr>
              <a:t>Valid SAML Response (</a:t>
            </a:r>
            <a:r>
              <a:rPr lang="en-US" sz="1500" dirty="0">
                <a:solidFill>
                  <a:schemeClr val="bg1"/>
                </a:solidFill>
                <a:latin typeface="Nunito Sans" pitchFamily="2" charset="0"/>
              </a:rPr>
              <a:t>✅</a:t>
            </a:r>
            <a:r>
              <a:rPr lang="en-IN" sz="1500" dirty="0">
                <a:solidFill>
                  <a:schemeClr val="bg1"/>
                </a:solidFill>
                <a:latin typeface="Nunito Sans" pitchFamily="2" charset="0"/>
              </a:rPr>
              <a:t>)</a:t>
            </a:r>
            <a:r>
              <a:rPr lang="en-US" sz="1500" dirty="0">
                <a:solidFill>
                  <a:schemeClr val="bg1"/>
                </a:solidFill>
                <a:latin typeface="Nunito Sans" pitchFamily="2" charset="0"/>
              </a:rPr>
              <a:t> </a:t>
            </a:r>
            <a:endParaRPr lang="en-IN" sz="1500" dirty="0">
              <a:solidFill>
                <a:schemeClr val="bg1"/>
              </a:solidFill>
              <a:latin typeface="Nunito Sans" pitchFamily="2" charset="0"/>
            </a:endParaRPr>
          </a:p>
        </p:txBody>
      </p:sp>
      <p:sp>
        <p:nvSpPr>
          <p:cNvPr id="11" name="TextBox 10">
            <a:extLst>
              <a:ext uri="{FF2B5EF4-FFF2-40B4-BE49-F238E27FC236}">
                <a16:creationId xmlns:a16="http://schemas.microsoft.com/office/drawing/2014/main" id="{808857A7-5C2C-0D70-076E-98EF2505880E}"/>
              </a:ext>
            </a:extLst>
          </p:cNvPr>
          <p:cNvSpPr txBox="1"/>
          <p:nvPr/>
        </p:nvSpPr>
        <p:spPr>
          <a:xfrm>
            <a:off x="6672239" y="2035446"/>
            <a:ext cx="3814774" cy="323165"/>
          </a:xfrm>
          <a:prstGeom prst="rect">
            <a:avLst/>
          </a:prstGeom>
          <a:noFill/>
        </p:spPr>
        <p:txBody>
          <a:bodyPr wrap="square">
            <a:spAutoFit/>
          </a:bodyPr>
          <a:lstStyle/>
          <a:p>
            <a:r>
              <a:rPr lang="en-US" sz="1500" dirty="0">
                <a:solidFill>
                  <a:schemeClr val="bg1"/>
                </a:solidFill>
                <a:latin typeface="Nunito Sans" pitchFamily="2" charset="0"/>
              </a:rPr>
              <a:t>Tampered SAML Response (‼️)</a:t>
            </a:r>
            <a:endParaRPr lang="en-IN" sz="1500" dirty="0">
              <a:solidFill>
                <a:schemeClr val="bg1"/>
              </a:solidFill>
              <a:latin typeface="Nunito Sans" pitchFamily="2" charset="0"/>
            </a:endParaRPr>
          </a:p>
        </p:txBody>
      </p:sp>
      <p:pic>
        <p:nvPicPr>
          <p:cNvPr id="8" name="Picture 7">
            <a:extLst>
              <a:ext uri="{FF2B5EF4-FFF2-40B4-BE49-F238E27FC236}">
                <a16:creationId xmlns:a16="http://schemas.microsoft.com/office/drawing/2014/main" id="{0F8B4C81-6410-9119-A39D-451D255574C6}"/>
              </a:ext>
            </a:extLst>
          </p:cNvPr>
          <p:cNvPicPr>
            <a:picLocks noChangeAspect="1"/>
          </p:cNvPicPr>
          <p:nvPr/>
        </p:nvPicPr>
        <p:blipFill>
          <a:blip r:embed="rId3"/>
          <a:stretch>
            <a:fillRect/>
          </a:stretch>
        </p:blipFill>
        <p:spPr>
          <a:xfrm>
            <a:off x="6672239" y="2358612"/>
            <a:ext cx="3358169" cy="4239772"/>
          </a:xfrm>
          <a:prstGeom prst="rect">
            <a:avLst/>
          </a:prstGeom>
        </p:spPr>
      </p:pic>
      <p:pic>
        <p:nvPicPr>
          <p:cNvPr id="12" name="Picture 11">
            <a:extLst>
              <a:ext uri="{FF2B5EF4-FFF2-40B4-BE49-F238E27FC236}">
                <a16:creationId xmlns:a16="http://schemas.microsoft.com/office/drawing/2014/main" id="{48A44810-4AFC-7E87-C342-F57BCA76C1C4}"/>
              </a:ext>
            </a:extLst>
          </p:cNvPr>
          <p:cNvPicPr>
            <a:picLocks noChangeAspect="1"/>
          </p:cNvPicPr>
          <p:nvPr/>
        </p:nvPicPr>
        <p:blipFill>
          <a:blip r:embed="rId4"/>
          <a:stretch>
            <a:fillRect/>
          </a:stretch>
        </p:blipFill>
        <p:spPr>
          <a:xfrm>
            <a:off x="413658" y="2358611"/>
            <a:ext cx="3990391" cy="4264730"/>
          </a:xfrm>
          <a:prstGeom prst="rect">
            <a:avLst/>
          </a:prstGeom>
        </p:spPr>
      </p:pic>
    </p:spTree>
    <p:extLst>
      <p:ext uri="{BB962C8B-B14F-4D97-AF65-F5344CB8AC3E}">
        <p14:creationId xmlns:p14="http://schemas.microsoft.com/office/powerpoint/2010/main" val="1881788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E3804-4474-A0E2-8E9F-62751838460E}"/>
              </a:ext>
            </a:extLst>
          </p:cNvPr>
          <p:cNvSpPr>
            <a:spLocks noGrp="1"/>
          </p:cNvSpPr>
          <p:nvPr>
            <p:ph type="title"/>
          </p:nvPr>
        </p:nvSpPr>
        <p:spPr/>
        <p:txBody>
          <a:bodyPr>
            <a:normAutofit/>
          </a:bodyPr>
          <a:lstStyle/>
          <a:p>
            <a:r>
              <a:rPr lang="en-US" sz="4000" b="1" dirty="0">
                <a:latin typeface="Nunito Sans" pitchFamily="2" charset="0"/>
              </a:rPr>
              <a:t>Single Sign-on (SSO) </a:t>
            </a:r>
            <a:endParaRPr lang="en-IN" sz="4000" b="1" dirty="0">
              <a:latin typeface="Nunito Sans" pitchFamily="2" charset="0"/>
            </a:endParaRPr>
          </a:p>
        </p:txBody>
      </p:sp>
      <p:pic>
        <p:nvPicPr>
          <p:cNvPr id="8" name="Content Placeholder 7">
            <a:extLst>
              <a:ext uri="{FF2B5EF4-FFF2-40B4-BE49-F238E27FC236}">
                <a16:creationId xmlns:a16="http://schemas.microsoft.com/office/drawing/2014/main" id="{DF01B499-4734-9702-8D78-BF9FEA1300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96" y="3545681"/>
            <a:ext cx="6867525" cy="2628900"/>
          </a:xfrm>
          <a:ln w="28575">
            <a:solidFill>
              <a:srgbClr val="010207"/>
            </a:solidFill>
          </a:ln>
        </p:spPr>
      </p:pic>
      <p:pic>
        <p:nvPicPr>
          <p:cNvPr id="9" name="Picture 8">
            <a:extLst>
              <a:ext uri="{FF2B5EF4-FFF2-40B4-BE49-F238E27FC236}">
                <a16:creationId xmlns:a16="http://schemas.microsoft.com/office/drawing/2014/main" id="{CC27FAA3-A0B9-9FFA-23BB-6882DDA0EF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0264" y="3545681"/>
            <a:ext cx="2886812" cy="2628900"/>
          </a:xfrm>
          <a:prstGeom prst="rect">
            <a:avLst/>
          </a:prstGeom>
          <a:ln w="28575">
            <a:solidFill>
              <a:schemeClr val="bg1"/>
            </a:solidFill>
          </a:ln>
        </p:spPr>
      </p:pic>
      <p:sp>
        <p:nvSpPr>
          <p:cNvPr id="10" name="TextBox 9">
            <a:extLst>
              <a:ext uri="{FF2B5EF4-FFF2-40B4-BE49-F238E27FC236}">
                <a16:creationId xmlns:a16="http://schemas.microsoft.com/office/drawing/2014/main" id="{AD8AD48E-C9FA-4CD7-B766-7EA3836CF997}"/>
              </a:ext>
            </a:extLst>
          </p:cNvPr>
          <p:cNvSpPr txBox="1"/>
          <p:nvPr/>
        </p:nvSpPr>
        <p:spPr>
          <a:xfrm>
            <a:off x="518396" y="2105561"/>
            <a:ext cx="9613861" cy="1323439"/>
          </a:xfrm>
          <a:prstGeom prst="rect">
            <a:avLst/>
          </a:prstGeom>
          <a:noFill/>
        </p:spPr>
        <p:txBody>
          <a:bodyPr wrap="square" rtlCol="0">
            <a:spAutoFit/>
          </a:bodyPr>
          <a:lstStyle/>
          <a:p>
            <a:r>
              <a:rPr lang="en-US" sz="2000" dirty="0">
                <a:solidFill>
                  <a:schemeClr val="bg1"/>
                </a:solidFill>
                <a:latin typeface="Nunito Sans" pitchFamily="2" charset="0"/>
              </a:rPr>
              <a:t>SSO (Single Sign-on) is a user authentication method that allows users to do authentication with multiple applications using a single set of credentials. Users can log in once into the system and gain access to all the authorized resources without the need for additional authentication.</a:t>
            </a:r>
            <a:endParaRPr lang="en-IN" sz="2000" dirty="0">
              <a:solidFill>
                <a:schemeClr val="bg1"/>
              </a:solidFill>
              <a:latin typeface="Nunito Sans" pitchFamily="2" charset="0"/>
            </a:endParaRPr>
          </a:p>
        </p:txBody>
      </p:sp>
    </p:spTree>
    <p:extLst>
      <p:ext uri="{BB962C8B-B14F-4D97-AF65-F5344CB8AC3E}">
        <p14:creationId xmlns:p14="http://schemas.microsoft.com/office/powerpoint/2010/main" val="13583378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980D-1FDD-6A3A-2BAC-CBA350BE68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AE7EF8-DAB3-0E06-8E9D-A1C9E7E35330}"/>
              </a:ext>
            </a:extLst>
          </p:cNvPr>
          <p:cNvSpPr>
            <a:spLocks noGrp="1"/>
          </p:cNvSpPr>
          <p:nvPr>
            <p:ph type="title"/>
          </p:nvPr>
        </p:nvSpPr>
        <p:spPr/>
        <p:txBody>
          <a:bodyPr>
            <a:normAutofit/>
          </a:bodyPr>
          <a:lstStyle/>
          <a:p>
            <a:r>
              <a:rPr lang="en-US" sz="4000" b="1" dirty="0">
                <a:latin typeface="Nunito Sans" pitchFamily="2" charset="0"/>
              </a:rPr>
              <a:t>Vulnerable Code</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113118EA-2C35-305C-362B-59A8678796CD}"/>
              </a:ext>
            </a:extLst>
          </p:cNvPr>
          <p:cNvSpPr>
            <a:spLocks noGrp="1"/>
          </p:cNvSpPr>
          <p:nvPr>
            <p:ph idx="1"/>
          </p:nvPr>
        </p:nvSpPr>
        <p:spPr>
          <a:xfrm>
            <a:off x="680321" y="2336873"/>
            <a:ext cx="9797957" cy="4073258"/>
          </a:xfrm>
        </p:spPr>
        <p:txBody>
          <a:bodyPr>
            <a:noAutofit/>
          </a:bodyPr>
          <a:lstStyle/>
          <a:p>
            <a:r>
              <a:rPr lang="en-IN" sz="1500" b="1" dirty="0">
                <a:solidFill>
                  <a:schemeClr val="bg1"/>
                </a:solidFill>
                <a:latin typeface="Nunito Sans" pitchFamily="2" charset="0"/>
              </a:rPr>
              <a:t>Code logic flaw:</a:t>
            </a: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pPr marL="0" indent="0">
              <a:buNone/>
            </a:pPr>
            <a:endParaRPr lang="en-IN" sz="1500" b="1" dirty="0">
              <a:solidFill>
                <a:schemeClr val="bg1"/>
              </a:solidFill>
              <a:latin typeface="Nunito Sans" pitchFamily="2" charset="0"/>
            </a:endParaRPr>
          </a:p>
          <a:p>
            <a:endParaRPr lang="en-IN" sz="1500" b="1" dirty="0">
              <a:solidFill>
                <a:schemeClr val="bg1"/>
              </a:solidFill>
              <a:latin typeface="Nunito Sans" pitchFamily="2" charset="0"/>
            </a:endParaRPr>
          </a:p>
          <a:p>
            <a:r>
              <a:rPr lang="en-IN" sz="1500" b="1" dirty="0">
                <a:solidFill>
                  <a:schemeClr val="bg1"/>
                </a:solidFill>
                <a:latin typeface="Nunito Sans" pitchFamily="2" charset="0"/>
              </a:rPr>
              <a:t>What's exploited</a:t>
            </a:r>
          </a:p>
          <a:p>
            <a:r>
              <a:rPr lang="en-US" sz="1500" dirty="0">
                <a:solidFill>
                  <a:schemeClr val="bg1"/>
                </a:solidFill>
                <a:latin typeface="Nunito Sans" pitchFamily="2" charset="0"/>
              </a:rPr>
              <a:t>ID resolution ambiguity: Multiple elements can share the same ID in XML (though invalid per spec). Parsers may return the first match.</a:t>
            </a:r>
          </a:p>
          <a:p>
            <a:r>
              <a:rPr lang="en-US" sz="1500" dirty="0">
                <a:solidFill>
                  <a:schemeClr val="bg1"/>
                </a:solidFill>
                <a:latin typeface="Nunito Sans" pitchFamily="2" charset="0"/>
              </a:rPr>
              <a:t>Signature validation vs. processing mismatch: The signature validates the content in &lt;</a:t>
            </a:r>
            <a:r>
              <a:rPr lang="en-US" sz="1500" dirty="0" err="1">
                <a:solidFill>
                  <a:schemeClr val="bg1"/>
                </a:solidFill>
                <a:latin typeface="Nunito Sans" pitchFamily="2" charset="0"/>
              </a:rPr>
              <a:t>ds:Object</a:t>
            </a:r>
            <a:r>
              <a:rPr lang="en-US" sz="1500" dirty="0">
                <a:solidFill>
                  <a:schemeClr val="bg1"/>
                </a:solidFill>
                <a:latin typeface="Nunito Sans" pitchFamily="2" charset="0"/>
              </a:rPr>
              <a:t>&gt;, but the application processes the assertion found by ID lookup, which may be the unsigned one.</a:t>
            </a:r>
            <a:br>
              <a:rPr lang="en-IN" sz="1500" dirty="0">
                <a:solidFill>
                  <a:schemeClr val="bg1"/>
                </a:solidFill>
                <a:latin typeface="Nunito Sans" pitchFamily="2" charset="0"/>
              </a:rPr>
            </a:br>
            <a:endParaRPr lang="en-IN" sz="1500" dirty="0">
              <a:solidFill>
                <a:schemeClr val="bg1"/>
              </a:solidFill>
              <a:latin typeface="Nunito Sans" pitchFamily="2" charset="0"/>
            </a:endParaRPr>
          </a:p>
        </p:txBody>
      </p:sp>
      <p:pic>
        <p:nvPicPr>
          <p:cNvPr id="8" name="Picture 7">
            <a:extLst>
              <a:ext uri="{FF2B5EF4-FFF2-40B4-BE49-F238E27FC236}">
                <a16:creationId xmlns:a16="http://schemas.microsoft.com/office/drawing/2014/main" id="{FBD9BCE7-E931-4C6F-699C-C481F4133A28}"/>
              </a:ext>
            </a:extLst>
          </p:cNvPr>
          <p:cNvPicPr>
            <a:picLocks noChangeAspect="1"/>
          </p:cNvPicPr>
          <p:nvPr/>
        </p:nvPicPr>
        <p:blipFill>
          <a:blip r:embed="rId2"/>
          <a:stretch>
            <a:fillRect/>
          </a:stretch>
        </p:blipFill>
        <p:spPr>
          <a:xfrm>
            <a:off x="680321" y="2695575"/>
            <a:ext cx="6502655" cy="1652490"/>
          </a:xfrm>
          <a:prstGeom prst="rect">
            <a:avLst/>
          </a:prstGeom>
        </p:spPr>
      </p:pic>
    </p:spTree>
    <p:extLst>
      <p:ext uri="{BB962C8B-B14F-4D97-AF65-F5344CB8AC3E}">
        <p14:creationId xmlns:p14="http://schemas.microsoft.com/office/powerpoint/2010/main" val="2159924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BF6E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ACA5A-8175-316B-2F7C-D22DA9088387}"/>
              </a:ext>
            </a:extLst>
          </p:cNvPr>
          <p:cNvSpPr>
            <a:spLocks noGrp="1"/>
          </p:cNvSpPr>
          <p:nvPr>
            <p:ph type="title"/>
          </p:nvPr>
        </p:nvSpPr>
        <p:spPr/>
        <p:txBody>
          <a:bodyPr>
            <a:normAutofit/>
          </a:bodyPr>
          <a:lstStyle/>
          <a:p>
            <a:r>
              <a:rPr lang="en-US" sz="4000" b="1" dirty="0">
                <a:latin typeface="Nunito Sans" pitchFamily="2" charset="0"/>
              </a:rPr>
              <a:t>Comparing XSW Attacks</a:t>
            </a:r>
            <a:endParaRPr lang="en-IN" sz="4000" b="1" dirty="0">
              <a:latin typeface="Nunito Sans" pitchFamily="2" charset="0"/>
            </a:endParaRPr>
          </a:p>
        </p:txBody>
      </p:sp>
      <p:graphicFrame>
        <p:nvGraphicFramePr>
          <p:cNvPr id="7" name="Table 6">
            <a:extLst>
              <a:ext uri="{FF2B5EF4-FFF2-40B4-BE49-F238E27FC236}">
                <a16:creationId xmlns:a16="http://schemas.microsoft.com/office/drawing/2014/main" id="{EAD794BD-C60C-5AA2-5754-14ABB2A3C173}"/>
              </a:ext>
            </a:extLst>
          </p:cNvPr>
          <p:cNvGraphicFramePr>
            <a:graphicFrameLocks noGrp="1"/>
          </p:cNvGraphicFramePr>
          <p:nvPr>
            <p:extLst>
              <p:ext uri="{D42A27DB-BD31-4B8C-83A1-F6EECF244321}">
                <p14:modId xmlns:p14="http://schemas.microsoft.com/office/powerpoint/2010/main" val="599066094"/>
              </p:ext>
            </p:extLst>
          </p:nvPr>
        </p:nvGraphicFramePr>
        <p:xfrm>
          <a:off x="83975" y="2091267"/>
          <a:ext cx="11971176" cy="4500880"/>
        </p:xfrm>
        <a:graphic>
          <a:graphicData uri="http://schemas.openxmlformats.org/drawingml/2006/table">
            <a:tbl>
              <a:tblPr firstRow="1" bandRow="1">
                <a:tableStyleId>{5C22544A-7EE6-4342-B048-85BDC9FD1C3A}</a:tableStyleId>
              </a:tblPr>
              <a:tblGrid>
                <a:gridCol w="1241425">
                  <a:extLst>
                    <a:ext uri="{9D8B030D-6E8A-4147-A177-3AD203B41FA5}">
                      <a16:colId xmlns:a16="http://schemas.microsoft.com/office/drawing/2014/main" val="3259141077"/>
                    </a:ext>
                  </a:extLst>
                </a:gridCol>
                <a:gridCol w="2761408">
                  <a:extLst>
                    <a:ext uri="{9D8B030D-6E8A-4147-A177-3AD203B41FA5}">
                      <a16:colId xmlns:a16="http://schemas.microsoft.com/office/drawing/2014/main" val="528730635"/>
                    </a:ext>
                  </a:extLst>
                </a:gridCol>
                <a:gridCol w="4058816">
                  <a:extLst>
                    <a:ext uri="{9D8B030D-6E8A-4147-A177-3AD203B41FA5}">
                      <a16:colId xmlns:a16="http://schemas.microsoft.com/office/drawing/2014/main" val="643526952"/>
                    </a:ext>
                  </a:extLst>
                </a:gridCol>
                <a:gridCol w="3909527">
                  <a:extLst>
                    <a:ext uri="{9D8B030D-6E8A-4147-A177-3AD203B41FA5}">
                      <a16:colId xmlns:a16="http://schemas.microsoft.com/office/drawing/2014/main" val="3358987429"/>
                    </a:ext>
                  </a:extLst>
                </a:gridCol>
              </a:tblGrid>
              <a:tr h="370840">
                <a:tc>
                  <a:txBody>
                    <a:bodyPr/>
                    <a:lstStyle/>
                    <a:p>
                      <a:pPr algn="l">
                        <a:buNone/>
                      </a:pPr>
                      <a:r>
                        <a:rPr lang="en-IN" sz="1300" dirty="0">
                          <a:effectLst/>
                          <a:latin typeface="Nunito Sans" pitchFamily="2" charset="0"/>
                        </a:rPr>
                        <a:t>XSW Attack</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IN" sz="1300">
                          <a:effectLst/>
                          <a:latin typeface="Nunito Sans" pitchFamily="2" charset="0"/>
                        </a:rPr>
                        <a:t>Structural Change</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IN" sz="1300" dirty="0">
                          <a:effectLst/>
                          <a:latin typeface="Nunito Sans" pitchFamily="2" charset="0"/>
                        </a:rPr>
                        <a:t>Exploited Vulnerability</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IN" sz="1300" dirty="0">
                          <a:effectLst/>
                          <a:latin typeface="Nunito Sans" pitchFamily="2" charset="0"/>
                        </a:rPr>
                        <a:t>Impact</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3666577"/>
                  </a:ext>
                </a:extLst>
              </a:tr>
              <a:tr h="370840">
                <a:tc>
                  <a:txBody>
                    <a:bodyPr/>
                    <a:lstStyle/>
                    <a:p>
                      <a:pPr algn="l">
                        <a:buNone/>
                      </a:pPr>
                      <a:r>
                        <a:rPr lang="en-IN" sz="1300" b="1">
                          <a:effectLst/>
                          <a:latin typeface="Nunito Sans" pitchFamily="2" charset="0"/>
                        </a:rPr>
                        <a:t>XSW1</a:t>
                      </a:r>
                      <a:endParaRPr lang="en-IN" sz="1300">
                        <a:effectLst/>
                        <a:latin typeface="Nunito Sans" pitchFamily="2" charset="0"/>
                      </a:endParaRP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a:effectLst/>
                          <a:latin typeface="Nunito Sans" pitchFamily="2" charset="0"/>
                        </a:rPr>
                        <a:t>Appends unsigned Response after signed Response</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dirty="0">
                          <a:effectLst/>
                          <a:latin typeface="Nunito Sans" pitchFamily="2" charset="0"/>
                        </a:rPr>
                        <a:t>Processes </a:t>
                      </a:r>
                      <a:r>
                        <a:rPr lang="en-US" sz="1300" b="1" dirty="0">
                          <a:effectLst/>
                          <a:latin typeface="Nunito Sans" pitchFamily="2" charset="0"/>
                        </a:rPr>
                        <a:t>last Response element</a:t>
                      </a:r>
                      <a:r>
                        <a:rPr lang="en-US" sz="1300" dirty="0">
                          <a:effectLst/>
                          <a:latin typeface="Nunito Sans" pitchFamily="2" charset="0"/>
                        </a:rPr>
                        <a:t> without verifying it's the signed one</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dirty="0">
                          <a:effectLst/>
                          <a:latin typeface="Nunito Sans" pitchFamily="2" charset="0"/>
                        </a:rPr>
                        <a:t>Accepts unsigned assertion if last Response is processed</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5877953"/>
                  </a:ext>
                </a:extLst>
              </a:tr>
              <a:tr h="370840">
                <a:tc>
                  <a:txBody>
                    <a:bodyPr/>
                    <a:lstStyle/>
                    <a:p>
                      <a:pPr algn="l">
                        <a:buNone/>
                      </a:pPr>
                      <a:r>
                        <a:rPr lang="en-IN" sz="1300" b="1">
                          <a:effectLst/>
                          <a:latin typeface="Nunito Sans" pitchFamily="2" charset="0"/>
                        </a:rPr>
                        <a:t>XSW2</a:t>
                      </a:r>
                      <a:endParaRPr lang="en-IN" sz="1300">
                        <a:effectLst/>
                        <a:latin typeface="Nunito Sans" pitchFamily="2" charset="0"/>
                      </a:endParaRP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a:effectLst/>
                          <a:latin typeface="Nunito Sans" pitchFamily="2" charset="0"/>
                        </a:rPr>
                        <a:t>Prepends unsigned Response before signed Response</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a:effectLst/>
                          <a:latin typeface="Nunito Sans" pitchFamily="2" charset="0"/>
                        </a:rPr>
                        <a:t>Processes </a:t>
                      </a:r>
                      <a:r>
                        <a:rPr lang="en-US" sz="1300" b="1">
                          <a:effectLst/>
                          <a:latin typeface="Nunito Sans" pitchFamily="2" charset="0"/>
                        </a:rPr>
                        <a:t>first Response element</a:t>
                      </a:r>
                      <a:r>
                        <a:rPr lang="en-US" sz="1300">
                          <a:effectLst/>
                          <a:latin typeface="Nunito Sans" pitchFamily="2" charset="0"/>
                        </a:rPr>
                        <a:t> without verifying it's the signed one</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dirty="0">
                          <a:effectLst/>
                          <a:latin typeface="Nunito Sans" pitchFamily="2" charset="0"/>
                        </a:rPr>
                        <a:t>Accepts unsigned assertion if first Response is processed</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9747265"/>
                  </a:ext>
                </a:extLst>
              </a:tr>
              <a:tr h="370840">
                <a:tc>
                  <a:txBody>
                    <a:bodyPr/>
                    <a:lstStyle/>
                    <a:p>
                      <a:pPr algn="l">
                        <a:buNone/>
                      </a:pPr>
                      <a:r>
                        <a:rPr lang="en-IN" sz="1300" b="1">
                          <a:effectLst/>
                          <a:latin typeface="Nunito Sans" pitchFamily="2" charset="0"/>
                        </a:rPr>
                        <a:t>XSW3</a:t>
                      </a:r>
                      <a:endParaRPr lang="en-IN" sz="1300">
                        <a:effectLst/>
                        <a:latin typeface="Nunito Sans" pitchFamily="2" charset="0"/>
                      </a:endParaRP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a:effectLst/>
                          <a:latin typeface="Nunito Sans" pitchFamily="2" charset="0"/>
                        </a:rPr>
                        <a:t>Inserts unsigned Assertion before signed Assertion</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a:effectLst/>
                          <a:latin typeface="Nunito Sans" pitchFamily="2" charset="0"/>
                        </a:rPr>
                        <a:t>Processes </a:t>
                      </a:r>
                      <a:r>
                        <a:rPr lang="en-US" sz="1300" b="1">
                          <a:effectLst/>
                          <a:latin typeface="Nunito Sans" pitchFamily="2" charset="0"/>
                        </a:rPr>
                        <a:t>first Assertion element</a:t>
                      </a:r>
                      <a:r>
                        <a:rPr lang="en-US" sz="1300">
                          <a:effectLst/>
                          <a:latin typeface="Nunito Sans" pitchFamily="2" charset="0"/>
                        </a:rPr>
                        <a:t> without verifying it's signed</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dirty="0">
                          <a:effectLst/>
                          <a:latin typeface="Nunito Sans" pitchFamily="2" charset="0"/>
                        </a:rPr>
                        <a:t>Accepts unsigned assertion if first Assertion is processed</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3516309"/>
                  </a:ext>
                </a:extLst>
              </a:tr>
              <a:tr h="370840">
                <a:tc>
                  <a:txBody>
                    <a:bodyPr/>
                    <a:lstStyle/>
                    <a:p>
                      <a:pPr algn="l">
                        <a:buNone/>
                      </a:pPr>
                      <a:r>
                        <a:rPr lang="en-IN" sz="1300" b="1">
                          <a:effectLst/>
                          <a:latin typeface="Nunito Sans" pitchFamily="2" charset="0"/>
                        </a:rPr>
                        <a:t>XSW4</a:t>
                      </a:r>
                      <a:endParaRPr lang="en-IN" sz="1300">
                        <a:effectLst/>
                        <a:latin typeface="Nunito Sans" pitchFamily="2" charset="0"/>
                      </a:endParaRP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dirty="0">
                          <a:effectLst/>
                          <a:latin typeface="Nunito Sans" pitchFamily="2" charset="0"/>
                        </a:rPr>
                        <a:t>Nests unsigned Assertion inside signed Assertion</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a:effectLst/>
                          <a:latin typeface="Nunito Sans" pitchFamily="2" charset="0"/>
                        </a:rPr>
                        <a:t>Processes </a:t>
                      </a:r>
                      <a:r>
                        <a:rPr lang="en-US" sz="1300" b="1">
                          <a:effectLst/>
                          <a:latin typeface="Nunito Sans" pitchFamily="2" charset="0"/>
                        </a:rPr>
                        <a:t>nested Assertions</a:t>
                      </a:r>
                      <a:r>
                        <a:rPr lang="en-US" sz="1300">
                          <a:effectLst/>
                          <a:latin typeface="Nunito Sans" pitchFamily="2" charset="0"/>
                        </a:rPr>
                        <a:t> recursively without signature validation</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IN" sz="1300">
                          <a:effectLst/>
                          <a:latin typeface="Nunito Sans" pitchFamily="2" charset="0"/>
                        </a:rPr>
                        <a:t>Accepts unsigned inner assertion</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6353510"/>
                  </a:ext>
                </a:extLst>
              </a:tr>
              <a:tr h="370840">
                <a:tc>
                  <a:txBody>
                    <a:bodyPr/>
                    <a:lstStyle/>
                    <a:p>
                      <a:pPr algn="l">
                        <a:buNone/>
                      </a:pPr>
                      <a:r>
                        <a:rPr lang="en-IN" sz="1300" b="1">
                          <a:effectLst/>
                          <a:latin typeface="Nunito Sans" pitchFamily="2" charset="0"/>
                        </a:rPr>
                        <a:t>XSW5</a:t>
                      </a:r>
                      <a:endParaRPr lang="en-IN" sz="1300">
                        <a:effectLst/>
                        <a:latin typeface="Nunito Sans" pitchFamily="2" charset="0"/>
                      </a:endParaRP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IN" sz="1300">
                          <a:effectLst/>
                          <a:latin typeface="Nunito Sans" pitchFamily="2" charset="0"/>
                        </a:rPr>
                        <a:t>Modifies signed Assertion, appends original unsigned</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a:effectLst/>
                          <a:latin typeface="Nunito Sans" pitchFamily="2" charset="0"/>
                        </a:rPr>
                        <a:t>Processes </a:t>
                      </a:r>
                      <a:r>
                        <a:rPr lang="en-US" sz="1300" b="1">
                          <a:effectLst/>
                          <a:latin typeface="Nunito Sans" pitchFamily="2" charset="0"/>
                        </a:rPr>
                        <a:t>all Assertions</a:t>
                      </a:r>
                      <a:r>
                        <a:rPr lang="en-US" sz="1300">
                          <a:effectLst/>
                          <a:latin typeface="Nunito Sans" pitchFamily="2" charset="0"/>
                        </a:rPr>
                        <a:t> including unsigned ones</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IN" sz="1300">
                          <a:effectLst/>
                          <a:latin typeface="Nunito Sans" pitchFamily="2" charset="0"/>
                        </a:rPr>
                        <a:t>Accepts unsigned original assertion</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3211325"/>
                  </a:ext>
                </a:extLst>
              </a:tr>
              <a:tr h="370840">
                <a:tc>
                  <a:txBody>
                    <a:bodyPr/>
                    <a:lstStyle/>
                    <a:p>
                      <a:pPr algn="l">
                        <a:buNone/>
                      </a:pPr>
                      <a:r>
                        <a:rPr lang="en-IN" sz="1300" b="1">
                          <a:effectLst/>
                          <a:latin typeface="Nunito Sans" pitchFamily="2" charset="0"/>
                        </a:rPr>
                        <a:t>XSW6</a:t>
                      </a:r>
                      <a:endParaRPr lang="en-IN" sz="1300">
                        <a:effectLst/>
                        <a:latin typeface="Nunito Sans" pitchFamily="2" charset="0"/>
                      </a:endParaRP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IN" sz="1300">
                          <a:effectLst/>
                          <a:latin typeface="Nunito Sans" pitchFamily="2" charset="0"/>
                        </a:rPr>
                        <a:t>Modifies signed Assertion, places original after signature</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dirty="0">
                          <a:effectLst/>
                          <a:latin typeface="Nunito Sans" pitchFamily="2" charset="0"/>
                        </a:rPr>
                        <a:t>Processes </a:t>
                      </a:r>
                      <a:r>
                        <a:rPr lang="en-US" sz="1300" b="1" dirty="0">
                          <a:effectLst/>
                          <a:latin typeface="Nunito Sans" pitchFamily="2" charset="0"/>
                        </a:rPr>
                        <a:t>Assertion after signature</a:t>
                      </a:r>
                      <a:r>
                        <a:rPr lang="en-US" sz="1300" dirty="0">
                          <a:effectLst/>
                          <a:latin typeface="Nunito Sans" pitchFamily="2" charset="0"/>
                        </a:rPr>
                        <a:t> without verifying it's signed</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a:effectLst/>
                          <a:latin typeface="Nunito Sans" pitchFamily="2" charset="0"/>
                        </a:rPr>
                        <a:t>Accepts unsigned assertion positioned after signature</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4274502"/>
                  </a:ext>
                </a:extLst>
              </a:tr>
              <a:tr h="370840">
                <a:tc>
                  <a:txBody>
                    <a:bodyPr/>
                    <a:lstStyle/>
                    <a:p>
                      <a:pPr algn="l">
                        <a:buNone/>
                      </a:pPr>
                      <a:r>
                        <a:rPr lang="en-IN" sz="1300" b="1">
                          <a:effectLst/>
                          <a:latin typeface="Nunito Sans" pitchFamily="2" charset="0"/>
                        </a:rPr>
                        <a:t>XSW7</a:t>
                      </a:r>
                      <a:endParaRPr lang="en-IN" sz="1300">
                        <a:effectLst/>
                        <a:latin typeface="Nunito Sans" pitchFamily="2" charset="0"/>
                      </a:endParaRP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dirty="0">
                          <a:effectLst/>
                          <a:latin typeface="Nunito Sans" pitchFamily="2" charset="0"/>
                        </a:rPr>
                        <a:t>Inserts unsigned Assertion with modified Subject</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300">
                          <a:effectLst/>
                          <a:latin typeface="Nunito Sans" pitchFamily="2" charset="0"/>
                        </a:rPr>
                        <a:t>Uses </a:t>
                      </a:r>
                      <a:r>
                        <a:rPr lang="en-US" sz="1300" b="1">
                          <a:effectLst/>
                          <a:latin typeface="Nunito Sans" pitchFamily="2" charset="0"/>
                        </a:rPr>
                        <a:t>Subject from first Assertion</a:t>
                      </a:r>
                      <a:r>
                        <a:rPr lang="en-US" sz="1300">
                          <a:effectLst/>
                          <a:latin typeface="Nunito Sans" pitchFamily="2" charset="0"/>
                        </a:rPr>
                        <a:t> without signature verification</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IN" sz="1300" dirty="0">
                          <a:effectLst/>
                          <a:latin typeface="Nunito Sans" pitchFamily="2" charset="0"/>
                        </a:rPr>
                        <a:t>Authenticates as attacker's identity</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9359455"/>
                  </a:ext>
                </a:extLst>
              </a:tr>
              <a:tr h="370840">
                <a:tc>
                  <a:txBody>
                    <a:bodyPr/>
                    <a:lstStyle/>
                    <a:p>
                      <a:pPr algn="l">
                        <a:buNone/>
                      </a:pPr>
                      <a:r>
                        <a:rPr lang="en-IN" sz="1300" b="1">
                          <a:effectLst/>
                          <a:latin typeface="Nunito Sans" pitchFamily="2" charset="0"/>
                        </a:rPr>
                        <a:t>XSW8</a:t>
                      </a:r>
                      <a:endParaRPr lang="en-IN" sz="1300">
                        <a:effectLst/>
                        <a:latin typeface="Nunito Sans" pitchFamily="2" charset="0"/>
                      </a:endParaRP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buNone/>
                      </a:pPr>
                      <a:r>
                        <a:rPr lang="en-US" sz="1300" kern="1200" dirty="0">
                          <a:solidFill>
                            <a:schemeClr val="dk1"/>
                          </a:solidFill>
                          <a:effectLst/>
                          <a:latin typeface="Nunito Sans" pitchFamily="2" charset="0"/>
                          <a:ea typeface="+mn-ea"/>
                          <a:cs typeface="+mn-cs"/>
                        </a:rPr>
                        <a:t>Original signed assertion moved into &lt;</a:t>
                      </a:r>
                      <a:r>
                        <a:rPr lang="en-US" sz="1300" kern="1200" dirty="0" err="1">
                          <a:solidFill>
                            <a:schemeClr val="dk1"/>
                          </a:solidFill>
                          <a:effectLst/>
                          <a:latin typeface="Nunito Sans" pitchFamily="2" charset="0"/>
                          <a:ea typeface="+mn-ea"/>
                          <a:cs typeface="+mn-cs"/>
                        </a:rPr>
                        <a:t>ds:Object</a:t>
                      </a:r>
                      <a:r>
                        <a:rPr lang="en-US" sz="1300" kern="1200" dirty="0">
                          <a:solidFill>
                            <a:schemeClr val="dk1"/>
                          </a:solidFill>
                          <a:effectLst/>
                          <a:latin typeface="Nunito Sans" pitchFamily="2" charset="0"/>
                          <a:ea typeface="+mn-ea"/>
                          <a:cs typeface="+mn-cs"/>
                        </a:rPr>
                        <a:t>&gt; element within signature</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buNone/>
                      </a:pPr>
                      <a:r>
                        <a:rPr lang="en-US" sz="1300" b="1" kern="1200" dirty="0">
                          <a:solidFill>
                            <a:schemeClr val="dk1"/>
                          </a:solidFill>
                          <a:effectLst/>
                          <a:latin typeface="Nunito Sans" pitchFamily="2" charset="0"/>
                          <a:ea typeface="+mn-ea"/>
                          <a:cs typeface="+mn-cs"/>
                        </a:rPr>
                        <a:t>ID Reference Resolution Mismatch</a:t>
                      </a:r>
                      <a:r>
                        <a:rPr lang="en-US" sz="1300" kern="1200" dirty="0">
                          <a:solidFill>
                            <a:schemeClr val="dk1"/>
                          </a:solidFill>
                          <a:effectLst/>
                          <a:latin typeface="Nunito Sans" pitchFamily="2" charset="0"/>
                          <a:ea typeface="+mn-ea"/>
                          <a:cs typeface="+mn-cs"/>
                        </a:rPr>
                        <a:t>: Application finds assertion by ID lookup (gets first match) while signature validates assertion in Object element</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buNone/>
                      </a:pPr>
                      <a:r>
                        <a:rPr lang="en-US" sz="1300" kern="1200" dirty="0">
                          <a:solidFill>
                            <a:schemeClr val="dk1"/>
                          </a:solidFill>
                          <a:effectLst/>
                          <a:latin typeface="Nunito Sans" pitchFamily="2" charset="0"/>
                          <a:ea typeface="+mn-ea"/>
                          <a:cs typeface="+mn-cs"/>
                        </a:rPr>
                        <a:t>Identity Impersonation: Attacker can authenticate as any user</a:t>
                      </a:r>
                    </a:p>
                  </a:txBody>
                  <a:tcPr marL="85725" marR="857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673311"/>
                  </a:ext>
                </a:extLst>
              </a:tr>
            </a:tbl>
          </a:graphicData>
        </a:graphic>
      </p:graphicFrame>
    </p:spTree>
    <p:extLst>
      <p:ext uri="{BB962C8B-B14F-4D97-AF65-F5344CB8AC3E}">
        <p14:creationId xmlns:p14="http://schemas.microsoft.com/office/powerpoint/2010/main" val="2711851857"/>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FAF42-79BA-8C28-0D01-5A8228689D5F}"/>
              </a:ext>
            </a:extLst>
          </p:cNvPr>
          <p:cNvSpPr>
            <a:spLocks noGrp="1"/>
          </p:cNvSpPr>
          <p:nvPr>
            <p:ph type="title"/>
          </p:nvPr>
        </p:nvSpPr>
        <p:spPr/>
        <p:txBody>
          <a:bodyPr/>
          <a:lstStyle/>
          <a:p>
            <a:r>
              <a:rPr lang="en-US" dirty="0"/>
              <a:t>Mitigations</a:t>
            </a:r>
            <a:endParaRPr lang="en-IN" dirty="0"/>
          </a:p>
        </p:txBody>
      </p:sp>
      <p:sp>
        <p:nvSpPr>
          <p:cNvPr id="4" name="Content Placeholder 2">
            <a:extLst>
              <a:ext uri="{FF2B5EF4-FFF2-40B4-BE49-F238E27FC236}">
                <a16:creationId xmlns:a16="http://schemas.microsoft.com/office/drawing/2014/main" id="{C09E59FA-58E0-6E9F-429E-04E0A3B7416E}"/>
              </a:ext>
            </a:extLst>
          </p:cNvPr>
          <p:cNvSpPr txBox="1">
            <a:spLocks/>
          </p:cNvSpPr>
          <p:nvPr/>
        </p:nvSpPr>
        <p:spPr>
          <a:xfrm>
            <a:off x="6179976" y="2071397"/>
            <a:ext cx="5934269" cy="47866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en-IN" dirty="0"/>
          </a:p>
        </p:txBody>
      </p:sp>
      <p:sp>
        <p:nvSpPr>
          <p:cNvPr id="5" name="Content Placeholder 2">
            <a:extLst>
              <a:ext uri="{FF2B5EF4-FFF2-40B4-BE49-F238E27FC236}">
                <a16:creationId xmlns:a16="http://schemas.microsoft.com/office/drawing/2014/main" id="{64FA72A8-0617-8E15-7D66-E9746313DA19}"/>
              </a:ext>
            </a:extLst>
          </p:cNvPr>
          <p:cNvSpPr txBox="1">
            <a:spLocks/>
          </p:cNvSpPr>
          <p:nvPr/>
        </p:nvSpPr>
        <p:spPr>
          <a:xfrm>
            <a:off x="5823276" y="2071396"/>
            <a:ext cx="6290970" cy="47866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en-IN" dirty="0"/>
          </a:p>
        </p:txBody>
      </p:sp>
      <p:sp>
        <p:nvSpPr>
          <p:cNvPr id="9" name="Content Placeholder 8">
            <a:extLst>
              <a:ext uri="{FF2B5EF4-FFF2-40B4-BE49-F238E27FC236}">
                <a16:creationId xmlns:a16="http://schemas.microsoft.com/office/drawing/2014/main" id="{D3B5BCA0-03F4-8363-C75E-E14DA41B66AB}"/>
              </a:ext>
            </a:extLst>
          </p:cNvPr>
          <p:cNvSpPr>
            <a:spLocks noGrp="1"/>
          </p:cNvSpPr>
          <p:nvPr>
            <p:ph idx="1"/>
          </p:nvPr>
        </p:nvSpPr>
        <p:spPr>
          <a:xfrm>
            <a:off x="177865" y="2071396"/>
            <a:ext cx="5336528" cy="4618653"/>
          </a:xfrm>
        </p:spPr>
        <p:txBody>
          <a:bodyPr>
            <a:normAutofit/>
          </a:bodyPr>
          <a:lstStyle/>
          <a:p>
            <a:r>
              <a:rPr lang="en-IN" sz="1500" b="1" dirty="0">
                <a:solidFill>
                  <a:schemeClr val="bg1"/>
                </a:solidFill>
                <a:latin typeface="Nunito Sans" pitchFamily="2" charset="0"/>
              </a:rPr>
              <a:t>Common Vulnerable Code Patterns</a:t>
            </a:r>
          </a:p>
          <a:p>
            <a:r>
              <a:rPr lang="en-US" sz="1400" dirty="0">
                <a:solidFill>
                  <a:schemeClr val="bg1"/>
                </a:solidFill>
                <a:latin typeface="Nunito Sans" pitchFamily="2" charset="0"/>
              </a:rPr>
              <a:t>Pattern 1: Element Selection by Position</a:t>
            </a:r>
          </a:p>
          <a:p>
            <a:endParaRPr lang="en-US" sz="1400" dirty="0">
              <a:solidFill>
                <a:schemeClr val="bg1"/>
              </a:solidFill>
              <a:latin typeface="Nunito Sans" pitchFamily="2" charset="0"/>
            </a:endParaRPr>
          </a:p>
          <a:p>
            <a:endParaRPr lang="en-IN" sz="1400" dirty="0">
              <a:solidFill>
                <a:schemeClr val="bg1"/>
              </a:solidFill>
              <a:latin typeface="Nunito Sans" pitchFamily="2" charset="0"/>
            </a:endParaRPr>
          </a:p>
          <a:p>
            <a:r>
              <a:rPr lang="en-US" sz="1400" dirty="0">
                <a:solidFill>
                  <a:schemeClr val="bg1"/>
                </a:solidFill>
                <a:latin typeface="Nunito Sans" pitchFamily="2" charset="0"/>
              </a:rPr>
              <a:t>Pattern 2: Signature Validation Without Element Verification</a:t>
            </a:r>
          </a:p>
          <a:p>
            <a:endParaRPr lang="en-IN" sz="1400" dirty="0">
              <a:solidFill>
                <a:schemeClr val="bg1"/>
              </a:solidFill>
              <a:latin typeface="Nunito Sans" pitchFamily="2" charset="0"/>
            </a:endParaRPr>
          </a:p>
          <a:p>
            <a:endParaRPr lang="en-IN" sz="1400" dirty="0">
              <a:solidFill>
                <a:schemeClr val="bg1"/>
              </a:solidFill>
              <a:latin typeface="Nunito Sans" pitchFamily="2" charset="0"/>
            </a:endParaRPr>
          </a:p>
          <a:p>
            <a:endParaRPr lang="en-IN" sz="1400" dirty="0">
              <a:solidFill>
                <a:schemeClr val="bg1"/>
              </a:solidFill>
              <a:latin typeface="Nunito Sans" pitchFamily="2" charset="0"/>
            </a:endParaRPr>
          </a:p>
          <a:p>
            <a:r>
              <a:rPr lang="en-US" sz="1400" dirty="0">
                <a:solidFill>
                  <a:schemeClr val="bg1"/>
                </a:solidFill>
                <a:latin typeface="Nunito Sans" pitchFamily="2" charset="0"/>
              </a:rPr>
              <a:t>Pattern 3: Recursive Processing Without Validation</a:t>
            </a:r>
          </a:p>
          <a:p>
            <a:endParaRPr lang="en-IN" sz="1400" dirty="0">
              <a:solidFill>
                <a:schemeClr val="bg1"/>
              </a:solidFill>
              <a:latin typeface="Nunito Sans" pitchFamily="2" charset="0"/>
            </a:endParaRPr>
          </a:p>
          <a:p>
            <a:endParaRPr lang="en-IN" sz="1400" dirty="0">
              <a:solidFill>
                <a:schemeClr val="bg1"/>
              </a:solidFill>
              <a:latin typeface="Nunito Sans" pitchFamily="2" charset="0"/>
            </a:endParaRPr>
          </a:p>
          <a:p>
            <a:r>
              <a:rPr lang="en-IN" sz="1400" dirty="0">
                <a:solidFill>
                  <a:schemeClr val="bg1"/>
                </a:solidFill>
                <a:latin typeface="Nunito Sans" pitchFamily="2" charset="0"/>
              </a:rPr>
              <a:t>Pattern 4: Processing All Elements</a:t>
            </a:r>
          </a:p>
          <a:p>
            <a:endParaRPr lang="en-IN" sz="1400" dirty="0">
              <a:solidFill>
                <a:schemeClr val="bg1"/>
              </a:solidFill>
              <a:latin typeface="Nunito Sans" pitchFamily="2" charset="0"/>
            </a:endParaRPr>
          </a:p>
        </p:txBody>
      </p:sp>
      <p:pic>
        <p:nvPicPr>
          <p:cNvPr id="11" name="Picture 10">
            <a:extLst>
              <a:ext uri="{FF2B5EF4-FFF2-40B4-BE49-F238E27FC236}">
                <a16:creationId xmlns:a16="http://schemas.microsoft.com/office/drawing/2014/main" id="{1754AFF2-917D-3887-5BFE-0C05FC8A9A87}"/>
              </a:ext>
            </a:extLst>
          </p:cNvPr>
          <p:cNvPicPr>
            <a:picLocks noChangeAspect="1"/>
          </p:cNvPicPr>
          <p:nvPr/>
        </p:nvPicPr>
        <p:blipFill>
          <a:blip r:embed="rId2"/>
          <a:stretch>
            <a:fillRect/>
          </a:stretch>
        </p:blipFill>
        <p:spPr>
          <a:xfrm>
            <a:off x="486747" y="2658640"/>
            <a:ext cx="3810000" cy="485775"/>
          </a:xfrm>
          <a:prstGeom prst="rect">
            <a:avLst/>
          </a:prstGeom>
        </p:spPr>
      </p:pic>
      <p:pic>
        <p:nvPicPr>
          <p:cNvPr id="13" name="Picture 12">
            <a:extLst>
              <a:ext uri="{FF2B5EF4-FFF2-40B4-BE49-F238E27FC236}">
                <a16:creationId xmlns:a16="http://schemas.microsoft.com/office/drawing/2014/main" id="{C69A9FFB-37CD-D607-159C-4D0A2BBCA4E1}"/>
              </a:ext>
            </a:extLst>
          </p:cNvPr>
          <p:cNvPicPr>
            <a:picLocks noChangeAspect="1"/>
          </p:cNvPicPr>
          <p:nvPr/>
        </p:nvPicPr>
        <p:blipFill>
          <a:blip r:embed="rId3"/>
          <a:stretch>
            <a:fillRect/>
          </a:stretch>
        </p:blipFill>
        <p:spPr>
          <a:xfrm>
            <a:off x="486747" y="3639703"/>
            <a:ext cx="4752975" cy="695325"/>
          </a:xfrm>
          <a:prstGeom prst="rect">
            <a:avLst/>
          </a:prstGeom>
        </p:spPr>
      </p:pic>
      <p:pic>
        <p:nvPicPr>
          <p:cNvPr id="15" name="Picture 14">
            <a:extLst>
              <a:ext uri="{FF2B5EF4-FFF2-40B4-BE49-F238E27FC236}">
                <a16:creationId xmlns:a16="http://schemas.microsoft.com/office/drawing/2014/main" id="{EAD7090F-157B-4A72-B6DD-DD8C987478C7}"/>
              </a:ext>
            </a:extLst>
          </p:cNvPr>
          <p:cNvPicPr>
            <a:picLocks noChangeAspect="1"/>
          </p:cNvPicPr>
          <p:nvPr/>
        </p:nvPicPr>
        <p:blipFill>
          <a:blip r:embed="rId4"/>
          <a:stretch>
            <a:fillRect/>
          </a:stretch>
        </p:blipFill>
        <p:spPr>
          <a:xfrm>
            <a:off x="486747" y="4894412"/>
            <a:ext cx="4333875" cy="466725"/>
          </a:xfrm>
          <a:prstGeom prst="rect">
            <a:avLst/>
          </a:prstGeom>
        </p:spPr>
      </p:pic>
      <p:pic>
        <p:nvPicPr>
          <p:cNvPr id="17" name="Picture 16">
            <a:extLst>
              <a:ext uri="{FF2B5EF4-FFF2-40B4-BE49-F238E27FC236}">
                <a16:creationId xmlns:a16="http://schemas.microsoft.com/office/drawing/2014/main" id="{ECE7C87C-21E1-1698-A69E-43989D2FB853}"/>
              </a:ext>
            </a:extLst>
          </p:cNvPr>
          <p:cNvPicPr>
            <a:picLocks noChangeAspect="1"/>
          </p:cNvPicPr>
          <p:nvPr/>
        </p:nvPicPr>
        <p:blipFill>
          <a:blip r:embed="rId5"/>
          <a:stretch>
            <a:fillRect/>
          </a:stretch>
        </p:blipFill>
        <p:spPr>
          <a:xfrm>
            <a:off x="486747" y="5852841"/>
            <a:ext cx="4067175" cy="695325"/>
          </a:xfrm>
          <a:prstGeom prst="rect">
            <a:avLst/>
          </a:prstGeom>
        </p:spPr>
      </p:pic>
      <p:sp>
        <p:nvSpPr>
          <p:cNvPr id="18" name="TextBox 17">
            <a:extLst>
              <a:ext uri="{FF2B5EF4-FFF2-40B4-BE49-F238E27FC236}">
                <a16:creationId xmlns:a16="http://schemas.microsoft.com/office/drawing/2014/main" id="{3DBA5E5A-7C49-A221-E4EA-C94A3E7D5697}"/>
              </a:ext>
            </a:extLst>
          </p:cNvPr>
          <p:cNvSpPr txBox="1"/>
          <p:nvPr/>
        </p:nvSpPr>
        <p:spPr>
          <a:xfrm>
            <a:off x="6012025" y="2071395"/>
            <a:ext cx="5934269" cy="1154162"/>
          </a:xfrm>
          <a:prstGeom prst="rect">
            <a:avLst/>
          </a:prstGeom>
          <a:noFill/>
        </p:spPr>
        <p:txBody>
          <a:bodyPr wrap="square" rtlCol="0">
            <a:spAutoFit/>
          </a:bodyPr>
          <a:lstStyle/>
          <a:p>
            <a:r>
              <a:rPr lang="en-IN" sz="1500" b="1" dirty="0">
                <a:solidFill>
                  <a:schemeClr val="bg1"/>
                </a:solidFill>
                <a:latin typeface="Nunito Sans" pitchFamily="2" charset="0"/>
              </a:rPr>
              <a:t>Secure Implementation Pattern</a:t>
            </a:r>
          </a:p>
          <a:p>
            <a:endParaRPr lang="en-IN" b="1" dirty="0"/>
          </a:p>
          <a:p>
            <a:endParaRPr lang="en-IN" b="1" dirty="0"/>
          </a:p>
          <a:p>
            <a:endParaRPr lang="en-IN" dirty="0"/>
          </a:p>
        </p:txBody>
      </p:sp>
      <p:pic>
        <p:nvPicPr>
          <p:cNvPr id="21" name="Picture 20">
            <a:extLst>
              <a:ext uri="{FF2B5EF4-FFF2-40B4-BE49-F238E27FC236}">
                <a16:creationId xmlns:a16="http://schemas.microsoft.com/office/drawing/2014/main" id="{9C512DD2-4821-2BCD-0630-CA97F5499274}"/>
              </a:ext>
            </a:extLst>
          </p:cNvPr>
          <p:cNvPicPr>
            <a:picLocks noChangeAspect="1"/>
          </p:cNvPicPr>
          <p:nvPr/>
        </p:nvPicPr>
        <p:blipFill>
          <a:blip r:embed="rId6"/>
          <a:stretch>
            <a:fillRect/>
          </a:stretch>
        </p:blipFill>
        <p:spPr>
          <a:xfrm>
            <a:off x="6095999" y="2406228"/>
            <a:ext cx="5075185" cy="4141938"/>
          </a:xfrm>
          <a:prstGeom prst="rect">
            <a:avLst/>
          </a:prstGeom>
        </p:spPr>
      </p:pic>
    </p:spTree>
    <p:extLst>
      <p:ext uri="{BB962C8B-B14F-4D97-AF65-F5344CB8AC3E}">
        <p14:creationId xmlns:p14="http://schemas.microsoft.com/office/powerpoint/2010/main" val="4166798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9795-B34D-E68C-D8EE-90EA469C53D6}"/>
              </a:ext>
            </a:extLst>
          </p:cNvPr>
          <p:cNvSpPr>
            <a:spLocks noGrp="1"/>
          </p:cNvSpPr>
          <p:nvPr>
            <p:ph type="title"/>
          </p:nvPr>
        </p:nvSpPr>
        <p:spPr/>
        <p:txBody>
          <a:bodyPr/>
          <a:lstStyle/>
          <a:p>
            <a:r>
              <a:rPr lang="en-US" dirty="0"/>
              <a:t>XXE via SAML</a:t>
            </a:r>
            <a:endParaRPr lang="en-IN" dirty="0"/>
          </a:p>
        </p:txBody>
      </p:sp>
      <p:sp>
        <p:nvSpPr>
          <p:cNvPr id="3" name="Content Placeholder 2">
            <a:extLst>
              <a:ext uri="{FF2B5EF4-FFF2-40B4-BE49-F238E27FC236}">
                <a16:creationId xmlns:a16="http://schemas.microsoft.com/office/drawing/2014/main" id="{731923DB-0C99-A32C-70AF-148DF4777787}"/>
              </a:ext>
            </a:extLst>
          </p:cNvPr>
          <p:cNvSpPr>
            <a:spLocks noGrp="1"/>
          </p:cNvSpPr>
          <p:nvPr>
            <p:ph idx="1"/>
          </p:nvPr>
        </p:nvSpPr>
        <p:spPr>
          <a:xfrm>
            <a:off x="422787" y="1995948"/>
            <a:ext cx="10717161" cy="4862052"/>
          </a:xfrm>
        </p:spPr>
        <p:txBody>
          <a:bodyPr>
            <a:noAutofit/>
          </a:bodyPr>
          <a:lstStyle/>
          <a:p>
            <a:endParaRPr lang="en-US" sz="1500" dirty="0">
              <a:solidFill>
                <a:schemeClr val="bg1"/>
              </a:solidFill>
              <a:latin typeface="Nunito Sans" pitchFamily="2" charset="0"/>
            </a:endParaRPr>
          </a:p>
          <a:p>
            <a:r>
              <a:rPr lang="en-US" sz="1500" b="1" dirty="0">
                <a:solidFill>
                  <a:schemeClr val="bg1"/>
                </a:solidFill>
                <a:latin typeface="Nunito Sans" pitchFamily="2" charset="0"/>
              </a:rPr>
              <a:t>What is XML External Entity (XXE) ?  </a:t>
            </a:r>
          </a:p>
          <a:p>
            <a:r>
              <a:rPr lang="en-US" sz="1500" dirty="0">
                <a:solidFill>
                  <a:schemeClr val="bg1"/>
                </a:solidFill>
                <a:latin typeface="Nunito Sans" pitchFamily="2" charset="0"/>
              </a:rPr>
              <a:t>Vulnerabilities occur when XML parsers process external entity references. </a:t>
            </a:r>
          </a:p>
          <a:p>
            <a:endParaRPr lang="en-US" sz="1500" dirty="0">
              <a:solidFill>
                <a:schemeClr val="bg1"/>
              </a:solidFill>
              <a:latin typeface="Nunito Sans" pitchFamily="2" charset="0"/>
            </a:endParaRPr>
          </a:p>
          <a:p>
            <a:r>
              <a:rPr lang="en-US" sz="1500" b="1" dirty="0">
                <a:solidFill>
                  <a:schemeClr val="bg1"/>
                </a:solidFill>
                <a:latin typeface="Nunito Sans" pitchFamily="2" charset="0"/>
              </a:rPr>
              <a:t>Why it works in SAML ? </a:t>
            </a:r>
          </a:p>
          <a:p>
            <a:r>
              <a:rPr lang="en-US" sz="1500" dirty="0">
                <a:solidFill>
                  <a:schemeClr val="bg1"/>
                </a:solidFill>
                <a:latin typeface="Nunito Sans" pitchFamily="2" charset="0"/>
              </a:rPr>
              <a:t>In SAML, this can be exploited because SAML assertions are XML.</a:t>
            </a:r>
          </a:p>
          <a:p>
            <a:endParaRPr lang="en-US" sz="1500" dirty="0">
              <a:solidFill>
                <a:schemeClr val="bg1"/>
              </a:solidFill>
              <a:latin typeface="Nunito Sans" pitchFamily="2" charset="0"/>
            </a:endParaRPr>
          </a:p>
          <a:p>
            <a:r>
              <a:rPr lang="en-US" sz="1500" b="1" dirty="0">
                <a:solidFill>
                  <a:schemeClr val="bg1"/>
                </a:solidFill>
                <a:latin typeface="Nunito Sans" pitchFamily="2" charset="0"/>
              </a:rPr>
              <a:t>How XXE Works in SAML</a:t>
            </a:r>
          </a:p>
          <a:p>
            <a:r>
              <a:rPr lang="en-US" sz="1300" dirty="0">
                <a:solidFill>
                  <a:schemeClr val="bg1"/>
                </a:solidFill>
                <a:latin typeface="Nunito Sans" pitchFamily="2" charset="0"/>
              </a:rPr>
              <a:t>SAML uses XML for assertions, metadata, and requests/responses. If the parser resolves external entities, an attacker can:</a:t>
            </a:r>
          </a:p>
          <a:p>
            <a:r>
              <a:rPr lang="en-US" sz="1300" dirty="0">
                <a:solidFill>
                  <a:schemeClr val="bg1"/>
                </a:solidFill>
                <a:latin typeface="Nunito Sans" pitchFamily="2" charset="0"/>
              </a:rPr>
              <a:t>Read local files</a:t>
            </a:r>
          </a:p>
          <a:p>
            <a:r>
              <a:rPr lang="en-US" sz="1300" dirty="0">
                <a:solidFill>
                  <a:schemeClr val="bg1"/>
                </a:solidFill>
                <a:latin typeface="Nunito Sans" pitchFamily="2" charset="0"/>
              </a:rPr>
              <a:t>Perform SSRF (Server-Side Request Forgery)</a:t>
            </a:r>
          </a:p>
          <a:p>
            <a:r>
              <a:rPr lang="en-US" sz="1300" dirty="0">
                <a:solidFill>
                  <a:schemeClr val="bg1"/>
                </a:solidFill>
                <a:latin typeface="Nunito Sans" pitchFamily="2" charset="0"/>
              </a:rPr>
              <a:t>Cause denial of service</a:t>
            </a:r>
          </a:p>
          <a:p>
            <a:pPr marL="0" indent="0">
              <a:buNone/>
            </a:pPr>
            <a:endParaRPr lang="en-US" sz="1500" dirty="0">
              <a:solidFill>
                <a:schemeClr val="bg1"/>
              </a:solidFill>
              <a:latin typeface="Nunito Sans" pitchFamily="2" charset="0"/>
            </a:endParaRPr>
          </a:p>
          <a:p>
            <a:r>
              <a:rPr lang="en-US" sz="1500" dirty="0">
                <a:solidFill>
                  <a:schemeClr val="bg1"/>
                </a:solidFill>
                <a:latin typeface="Nunito Sans" pitchFamily="2" charset="0"/>
              </a:rPr>
              <a:t>To know more about the XXE exploits: </a:t>
            </a:r>
            <a:r>
              <a:rPr lang="en-IN" sz="1500" dirty="0">
                <a:solidFill>
                  <a:schemeClr val="bg2">
                    <a:lumMod val="60000"/>
                    <a:lumOff val="40000"/>
                  </a:schemeClr>
                </a:solidFill>
                <a:latin typeface="Nunito Sans" pitchFamily="2" charset="0"/>
                <a:hlinkClick r:id="rId3">
                  <a:extLst>
                    <a:ext uri="{A12FA001-AC4F-418D-AE19-62706E023703}">
                      <ahyp:hlinkClr xmlns:ahyp="http://schemas.microsoft.com/office/drawing/2018/hyperlinkcolor" val="tx"/>
                    </a:ext>
                  </a:extLst>
                </a:hlinkClick>
              </a:rPr>
              <a:t>https://www.youtube.com/watch?v=aULUYMw2fCU</a:t>
            </a:r>
            <a:r>
              <a:rPr lang="en-IN" sz="1500" dirty="0">
                <a:solidFill>
                  <a:schemeClr val="bg2">
                    <a:lumMod val="60000"/>
                    <a:lumOff val="40000"/>
                  </a:schemeClr>
                </a:solidFill>
                <a:latin typeface="Nunito Sans" pitchFamily="2" charset="0"/>
              </a:rPr>
              <a:t> </a:t>
            </a:r>
          </a:p>
        </p:txBody>
      </p:sp>
    </p:spTree>
    <p:extLst>
      <p:ext uri="{BB962C8B-B14F-4D97-AF65-F5344CB8AC3E}">
        <p14:creationId xmlns:p14="http://schemas.microsoft.com/office/powerpoint/2010/main" val="152591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D36B-6C11-D426-AC55-1C9EBC678546}"/>
              </a:ext>
            </a:extLst>
          </p:cNvPr>
          <p:cNvSpPr>
            <a:spLocks noGrp="1"/>
          </p:cNvSpPr>
          <p:nvPr>
            <p:ph type="title"/>
          </p:nvPr>
        </p:nvSpPr>
        <p:spPr/>
        <p:txBody>
          <a:bodyPr/>
          <a:lstStyle/>
          <a:p>
            <a:r>
              <a:rPr lang="en-US" dirty="0"/>
              <a:t>Attack Vectors</a:t>
            </a:r>
            <a:endParaRPr lang="en-IN" dirty="0"/>
          </a:p>
        </p:txBody>
      </p:sp>
      <p:sp>
        <p:nvSpPr>
          <p:cNvPr id="3" name="Content Placeholder 2">
            <a:extLst>
              <a:ext uri="{FF2B5EF4-FFF2-40B4-BE49-F238E27FC236}">
                <a16:creationId xmlns:a16="http://schemas.microsoft.com/office/drawing/2014/main" id="{97F60832-A59D-7904-882D-628EEE67C93F}"/>
              </a:ext>
            </a:extLst>
          </p:cNvPr>
          <p:cNvSpPr>
            <a:spLocks noGrp="1"/>
          </p:cNvSpPr>
          <p:nvPr>
            <p:ph idx="1"/>
          </p:nvPr>
        </p:nvSpPr>
        <p:spPr/>
        <p:txBody>
          <a:bodyPr/>
          <a:lstStyle/>
          <a:p>
            <a:r>
              <a:rPr lang="en-IN" sz="1500" b="1" dirty="0">
                <a:solidFill>
                  <a:schemeClr val="bg1"/>
                </a:solidFill>
                <a:latin typeface="Nunito Sans" pitchFamily="2" charset="0"/>
              </a:rPr>
              <a:t>Common Attack Vectors</a:t>
            </a:r>
          </a:p>
          <a:p>
            <a:r>
              <a:rPr lang="en-IN" sz="1500" dirty="0">
                <a:solidFill>
                  <a:schemeClr val="bg1"/>
                </a:solidFill>
                <a:latin typeface="Nunito Sans" pitchFamily="2" charset="0"/>
              </a:rPr>
              <a:t>SAML </a:t>
            </a:r>
            <a:r>
              <a:rPr lang="en-IN" sz="1500" dirty="0" err="1">
                <a:solidFill>
                  <a:schemeClr val="bg1"/>
                </a:solidFill>
                <a:latin typeface="Nunito Sans" pitchFamily="2" charset="0"/>
              </a:rPr>
              <a:t>AuthnRequest</a:t>
            </a:r>
            <a:r>
              <a:rPr lang="en-IN" sz="1500" dirty="0">
                <a:solidFill>
                  <a:schemeClr val="bg1"/>
                </a:solidFill>
                <a:latin typeface="Nunito Sans" pitchFamily="2" charset="0"/>
              </a:rPr>
              <a:t> processing</a:t>
            </a:r>
          </a:p>
          <a:p>
            <a:r>
              <a:rPr lang="en-IN" sz="1500" dirty="0">
                <a:solidFill>
                  <a:schemeClr val="bg1"/>
                </a:solidFill>
                <a:latin typeface="Nunito Sans" pitchFamily="2" charset="0"/>
              </a:rPr>
              <a:t>SAML Response validation</a:t>
            </a:r>
          </a:p>
          <a:p>
            <a:r>
              <a:rPr lang="en-IN" sz="1500" dirty="0">
                <a:solidFill>
                  <a:schemeClr val="bg1"/>
                </a:solidFill>
                <a:latin typeface="Nunito Sans" pitchFamily="2" charset="0"/>
              </a:rPr>
              <a:t>SAML metadata parsing</a:t>
            </a:r>
          </a:p>
          <a:p>
            <a:r>
              <a:rPr lang="en-IN" sz="1500" dirty="0">
                <a:solidFill>
                  <a:schemeClr val="bg1"/>
                </a:solidFill>
                <a:latin typeface="Nunito Sans" pitchFamily="2" charset="0"/>
              </a:rPr>
              <a:t>Logout requests </a:t>
            </a:r>
          </a:p>
          <a:p>
            <a:endParaRPr lang="en-US" dirty="0"/>
          </a:p>
        </p:txBody>
      </p:sp>
      <p:pic>
        <p:nvPicPr>
          <p:cNvPr id="5" name="Picture 4">
            <a:extLst>
              <a:ext uri="{FF2B5EF4-FFF2-40B4-BE49-F238E27FC236}">
                <a16:creationId xmlns:a16="http://schemas.microsoft.com/office/drawing/2014/main" id="{32266896-599D-2471-284C-61D121878FB1}"/>
              </a:ext>
            </a:extLst>
          </p:cNvPr>
          <p:cNvPicPr>
            <a:picLocks noChangeAspect="1"/>
          </p:cNvPicPr>
          <p:nvPr/>
        </p:nvPicPr>
        <p:blipFill>
          <a:blip r:embed="rId2"/>
          <a:stretch>
            <a:fillRect/>
          </a:stretch>
        </p:blipFill>
        <p:spPr>
          <a:xfrm>
            <a:off x="4692138" y="2446557"/>
            <a:ext cx="5248275" cy="1504950"/>
          </a:xfrm>
          <a:prstGeom prst="rect">
            <a:avLst/>
          </a:prstGeom>
        </p:spPr>
      </p:pic>
    </p:spTree>
    <p:extLst>
      <p:ext uri="{BB962C8B-B14F-4D97-AF65-F5344CB8AC3E}">
        <p14:creationId xmlns:p14="http://schemas.microsoft.com/office/powerpoint/2010/main" val="2701739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aml_fusionauth_xxe">
            <a:hlinkClick r:id="" action="ppaction://media"/>
            <a:extLst>
              <a:ext uri="{FF2B5EF4-FFF2-40B4-BE49-F238E27FC236}">
                <a16:creationId xmlns:a16="http://schemas.microsoft.com/office/drawing/2014/main" id="{276F8573-82D4-CF37-76E6-722CBE63C399}"/>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2898517" y="0"/>
            <a:ext cx="5993557" cy="6960411"/>
          </a:xfrm>
        </p:spPr>
      </p:pic>
    </p:spTree>
    <p:extLst>
      <p:ext uri="{BB962C8B-B14F-4D97-AF65-F5344CB8AC3E}">
        <p14:creationId xmlns:p14="http://schemas.microsoft.com/office/powerpoint/2010/main" val="172440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39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AF60E-168F-B595-62A7-AEAFD98EBE4A}"/>
              </a:ext>
            </a:extLst>
          </p:cNvPr>
          <p:cNvSpPr>
            <a:spLocks noGrp="1"/>
          </p:cNvSpPr>
          <p:nvPr>
            <p:ph type="title"/>
          </p:nvPr>
        </p:nvSpPr>
        <p:spPr/>
        <p:txBody>
          <a:bodyPr/>
          <a:lstStyle/>
          <a:p>
            <a:r>
              <a:rPr lang="en-US" dirty="0"/>
              <a:t>Mitigations</a:t>
            </a:r>
            <a:endParaRPr lang="en-IN" dirty="0"/>
          </a:p>
        </p:txBody>
      </p:sp>
      <p:sp>
        <p:nvSpPr>
          <p:cNvPr id="3" name="Content Placeholder 2">
            <a:extLst>
              <a:ext uri="{FF2B5EF4-FFF2-40B4-BE49-F238E27FC236}">
                <a16:creationId xmlns:a16="http://schemas.microsoft.com/office/drawing/2014/main" id="{1F1F2631-DB3D-74D3-6391-D78B5CD30E97}"/>
              </a:ext>
            </a:extLst>
          </p:cNvPr>
          <p:cNvSpPr>
            <a:spLocks noGrp="1"/>
          </p:cNvSpPr>
          <p:nvPr>
            <p:ph idx="1"/>
          </p:nvPr>
        </p:nvSpPr>
        <p:spPr>
          <a:xfrm>
            <a:off x="680321" y="2150059"/>
            <a:ext cx="5887628" cy="4535875"/>
          </a:xfrm>
        </p:spPr>
        <p:txBody>
          <a:bodyPr>
            <a:normAutofit/>
          </a:bodyPr>
          <a:lstStyle/>
          <a:p>
            <a:r>
              <a:rPr lang="en-US" sz="1500" b="1" dirty="0">
                <a:solidFill>
                  <a:schemeClr val="bg1"/>
                </a:solidFill>
                <a:latin typeface="Nunito Sans" pitchFamily="2" charset="0"/>
              </a:rPr>
              <a:t>Secure Coding </a:t>
            </a:r>
          </a:p>
          <a:p>
            <a:r>
              <a:rPr lang="en-US" sz="1500" b="1" dirty="0">
                <a:solidFill>
                  <a:schemeClr val="bg1"/>
                </a:solidFill>
                <a:latin typeface="Nunito Sans" pitchFamily="2" charset="0"/>
              </a:rPr>
              <a:t>Java (using Java XML parses): </a:t>
            </a:r>
          </a:p>
          <a:p>
            <a:pPr marL="0" indent="0">
              <a:buNone/>
            </a:pPr>
            <a:endParaRPr lang="en-IN" sz="1500" dirty="0">
              <a:solidFill>
                <a:schemeClr val="bg1"/>
              </a:solidFill>
              <a:latin typeface="Nunito Sans" pitchFamily="2" charset="0"/>
            </a:endParaRPr>
          </a:p>
          <a:p>
            <a:endParaRPr lang="en-IN" sz="1500" dirty="0">
              <a:solidFill>
                <a:schemeClr val="bg1"/>
              </a:solidFill>
              <a:latin typeface="Nunito Sans" pitchFamily="2" charset="0"/>
            </a:endParaRPr>
          </a:p>
          <a:p>
            <a:endParaRPr lang="en-IN" sz="1500" dirty="0">
              <a:solidFill>
                <a:schemeClr val="bg1"/>
              </a:solidFill>
              <a:latin typeface="Nunito Sans" pitchFamily="2" charset="0"/>
            </a:endParaRPr>
          </a:p>
          <a:p>
            <a:endParaRPr lang="en-IN" sz="1500" dirty="0">
              <a:solidFill>
                <a:schemeClr val="bg1"/>
              </a:solidFill>
              <a:latin typeface="Nunito Sans" pitchFamily="2" charset="0"/>
            </a:endParaRPr>
          </a:p>
          <a:p>
            <a:r>
              <a:rPr lang="en-IN" sz="1500" b="1" dirty="0">
                <a:solidFill>
                  <a:schemeClr val="bg1"/>
                </a:solidFill>
                <a:latin typeface="Nunito Sans" pitchFamily="2" charset="0"/>
              </a:rPr>
              <a:t>Python (Using </a:t>
            </a:r>
            <a:r>
              <a:rPr lang="en-IN" sz="1500" b="1" dirty="0" err="1">
                <a:solidFill>
                  <a:schemeClr val="bg1"/>
                </a:solidFill>
                <a:latin typeface="Nunito Sans" pitchFamily="2" charset="0"/>
              </a:rPr>
              <a:t>lxml</a:t>
            </a:r>
            <a:r>
              <a:rPr lang="en-IN" sz="1500" b="1" dirty="0">
                <a:solidFill>
                  <a:schemeClr val="bg1"/>
                </a:solidFill>
                <a:latin typeface="Nunito Sans" pitchFamily="2" charset="0"/>
              </a:rPr>
              <a:t>): </a:t>
            </a:r>
          </a:p>
          <a:p>
            <a:endParaRPr lang="en-IN" sz="1500" dirty="0">
              <a:solidFill>
                <a:schemeClr val="bg1"/>
              </a:solidFill>
              <a:latin typeface="Nunito Sans" pitchFamily="2" charset="0"/>
            </a:endParaRPr>
          </a:p>
          <a:p>
            <a:endParaRPr lang="en-IN" sz="1500" dirty="0">
              <a:solidFill>
                <a:schemeClr val="bg1"/>
              </a:solidFill>
              <a:latin typeface="Nunito Sans" pitchFamily="2" charset="0"/>
            </a:endParaRPr>
          </a:p>
          <a:p>
            <a:endParaRPr lang="en-IN" sz="1500" dirty="0">
              <a:solidFill>
                <a:schemeClr val="bg1"/>
              </a:solidFill>
              <a:latin typeface="Nunito Sans" pitchFamily="2" charset="0"/>
            </a:endParaRPr>
          </a:p>
        </p:txBody>
      </p:sp>
      <p:pic>
        <p:nvPicPr>
          <p:cNvPr id="5" name="Picture 4">
            <a:extLst>
              <a:ext uri="{FF2B5EF4-FFF2-40B4-BE49-F238E27FC236}">
                <a16:creationId xmlns:a16="http://schemas.microsoft.com/office/drawing/2014/main" id="{D7FA27E5-D84A-7CAD-6955-F5EAA375574E}"/>
              </a:ext>
            </a:extLst>
          </p:cNvPr>
          <p:cNvPicPr>
            <a:picLocks noChangeAspect="1"/>
          </p:cNvPicPr>
          <p:nvPr/>
        </p:nvPicPr>
        <p:blipFill>
          <a:blip r:embed="rId3"/>
          <a:srcRect r="27917"/>
          <a:stretch>
            <a:fillRect/>
          </a:stretch>
        </p:blipFill>
        <p:spPr>
          <a:xfrm>
            <a:off x="949428" y="2779669"/>
            <a:ext cx="5315957" cy="917259"/>
          </a:xfrm>
          <a:prstGeom prst="rect">
            <a:avLst/>
          </a:prstGeom>
        </p:spPr>
      </p:pic>
      <p:pic>
        <p:nvPicPr>
          <p:cNvPr id="7" name="Picture 6">
            <a:extLst>
              <a:ext uri="{FF2B5EF4-FFF2-40B4-BE49-F238E27FC236}">
                <a16:creationId xmlns:a16="http://schemas.microsoft.com/office/drawing/2014/main" id="{9159D881-A0B2-F187-D76B-8F992D38D0F1}"/>
              </a:ext>
            </a:extLst>
          </p:cNvPr>
          <p:cNvPicPr>
            <a:picLocks noChangeAspect="1"/>
          </p:cNvPicPr>
          <p:nvPr/>
        </p:nvPicPr>
        <p:blipFill>
          <a:blip r:embed="rId4"/>
          <a:stretch>
            <a:fillRect/>
          </a:stretch>
        </p:blipFill>
        <p:spPr>
          <a:xfrm>
            <a:off x="949429" y="4456576"/>
            <a:ext cx="4333875" cy="752475"/>
          </a:xfrm>
          <a:prstGeom prst="rect">
            <a:avLst/>
          </a:prstGeom>
        </p:spPr>
      </p:pic>
      <p:sp>
        <p:nvSpPr>
          <p:cNvPr id="6" name="TextBox 5">
            <a:extLst>
              <a:ext uri="{FF2B5EF4-FFF2-40B4-BE49-F238E27FC236}">
                <a16:creationId xmlns:a16="http://schemas.microsoft.com/office/drawing/2014/main" id="{82607803-DE9D-43A1-2101-0BAF0A7A6157}"/>
              </a:ext>
            </a:extLst>
          </p:cNvPr>
          <p:cNvSpPr txBox="1"/>
          <p:nvPr/>
        </p:nvSpPr>
        <p:spPr>
          <a:xfrm>
            <a:off x="6567949" y="2109672"/>
            <a:ext cx="5250425" cy="2169825"/>
          </a:xfrm>
          <a:prstGeom prst="rect">
            <a:avLst/>
          </a:prstGeom>
          <a:noFill/>
        </p:spPr>
        <p:txBody>
          <a:bodyPr wrap="square">
            <a:spAutoFit/>
          </a:bodyPr>
          <a:lstStyle/>
          <a:p>
            <a:r>
              <a:rPr lang="en-IN" sz="1500" b="1" dirty="0">
                <a:solidFill>
                  <a:schemeClr val="bg1"/>
                </a:solidFill>
                <a:latin typeface="Nunito Sans" pitchFamily="2" charset="0"/>
              </a:rPr>
              <a:t>Best Practices: </a:t>
            </a:r>
          </a:p>
          <a:p>
            <a:endParaRPr lang="en-IN" sz="1500" b="1" dirty="0">
              <a:solidFill>
                <a:schemeClr val="bg1"/>
              </a:solidFill>
              <a:latin typeface="Nunito Sans" pitchFamily="2" charset="0"/>
            </a:endParaRPr>
          </a:p>
          <a:p>
            <a:pPr marL="342900" indent="-342900">
              <a:buFont typeface="+mj-lt"/>
              <a:buAutoNum type="arabicPeriod"/>
            </a:pPr>
            <a:r>
              <a:rPr lang="en-US" sz="1500" dirty="0">
                <a:solidFill>
                  <a:schemeClr val="bg1"/>
                </a:solidFill>
                <a:latin typeface="Nunito Sans" pitchFamily="2" charset="0"/>
              </a:rPr>
              <a:t>Disable DTDs (</a:t>
            </a:r>
            <a:r>
              <a:rPr lang="en-IN" sz="1500" dirty="0">
                <a:solidFill>
                  <a:schemeClr val="bg1"/>
                </a:solidFill>
                <a:latin typeface="Nunito Sans" pitchFamily="2" charset="0"/>
              </a:rPr>
              <a:t>Document Type Definitions</a:t>
            </a:r>
            <a:r>
              <a:rPr lang="en-US" sz="1500" dirty="0">
                <a:solidFill>
                  <a:schemeClr val="bg1"/>
                </a:solidFill>
                <a:latin typeface="Nunito Sans" pitchFamily="2" charset="0"/>
              </a:rPr>
              <a:t>) processing entirely</a:t>
            </a:r>
          </a:p>
          <a:p>
            <a:pPr marL="342900" indent="-342900">
              <a:buFont typeface="+mj-lt"/>
              <a:buAutoNum type="arabicPeriod"/>
            </a:pPr>
            <a:r>
              <a:rPr lang="en-US" sz="1500" dirty="0">
                <a:solidFill>
                  <a:schemeClr val="bg1"/>
                </a:solidFill>
                <a:latin typeface="Nunito Sans" pitchFamily="2" charset="0"/>
              </a:rPr>
              <a:t>Disable external entity resolution</a:t>
            </a:r>
          </a:p>
          <a:p>
            <a:pPr marL="342900" indent="-342900">
              <a:buFont typeface="+mj-lt"/>
              <a:buAutoNum type="arabicPeriod"/>
            </a:pPr>
            <a:r>
              <a:rPr lang="en-US" sz="1500" dirty="0">
                <a:solidFill>
                  <a:schemeClr val="bg1"/>
                </a:solidFill>
                <a:latin typeface="Nunito Sans" pitchFamily="2" charset="0"/>
              </a:rPr>
              <a:t>Use allowlists for XML schemas</a:t>
            </a:r>
          </a:p>
          <a:p>
            <a:pPr marL="342900" indent="-342900">
              <a:buFont typeface="+mj-lt"/>
              <a:buAutoNum type="arabicPeriod"/>
            </a:pPr>
            <a:r>
              <a:rPr lang="en-US" sz="1500" dirty="0">
                <a:solidFill>
                  <a:schemeClr val="bg1"/>
                </a:solidFill>
                <a:latin typeface="Nunito Sans" pitchFamily="2" charset="0"/>
              </a:rPr>
              <a:t>Validate and sanitize SAML input</a:t>
            </a:r>
          </a:p>
          <a:p>
            <a:pPr marL="342900" indent="-342900">
              <a:buFont typeface="+mj-lt"/>
              <a:buAutoNum type="arabicPeriod"/>
            </a:pPr>
            <a:r>
              <a:rPr lang="en-US" sz="1500" dirty="0">
                <a:solidFill>
                  <a:schemeClr val="bg1"/>
                </a:solidFill>
                <a:latin typeface="Nunito Sans" pitchFamily="2" charset="0"/>
              </a:rPr>
              <a:t>Use secure XML libraries with XXE protection enabled by default</a:t>
            </a:r>
          </a:p>
        </p:txBody>
      </p:sp>
    </p:spTree>
    <p:extLst>
      <p:ext uri="{BB962C8B-B14F-4D97-AF65-F5344CB8AC3E}">
        <p14:creationId xmlns:p14="http://schemas.microsoft.com/office/powerpoint/2010/main" val="958663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4C082-6F7D-6546-2526-5A5169ACFDAD}"/>
              </a:ext>
            </a:extLst>
          </p:cNvPr>
          <p:cNvSpPr>
            <a:spLocks noGrp="1"/>
          </p:cNvSpPr>
          <p:nvPr>
            <p:ph type="title"/>
          </p:nvPr>
        </p:nvSpPr>
        <p:spPr/>
        <p:txBody>
          <a:bodyPr/>
          <a:lstStyle/>
          <a:p>
            <a:r>
              <a:rPr lang="en-US" dirty="0"/>
              <a:t>Comment Injection</a:t>
            </a:r>
            <a:endParaRPr lang="en-IN" dirty="0"/>
          </a:p>
        </p:txBody>
      </p:sp>
      <p:sp>
        <p:nvSpPr>
          <p:cNvPr id="3" name="Content Placeholder 2">
            <a:extLst>
              <a:ext uri="{FF2B5EF4-FFF2-40B4-BE49-F238E27FC236}">
                <a16:creationId xmlns:a16="http://schemas.microsoft.com/office/drawing/2014/main" id="{5C5652CB-177D-E794-411F-298DB9B6680E}"/>
              </a:ext>
            </a:extLst>
          </p:cNvPr>
          <p:cNvSpPr>
            <a:spLocks noGrp="1"/>
          </p:cNvSpPr>
          <p:nvPr>
            <p:ph idx="1"/>
          </p:nvPr>
        </p:nvSpPr>
        <p:spPr/>
        <p:txBody>
          <a:bodyPr>
            <a:noAutofit/>
          </a:bodyPr>
          <a:lstStyle/>
          <a:p>
            <a:pPr marL="0" indent="0">
              <a:buNone/>
            </a:pPr>
            <a:r>
              <a:rPr lang="en-US" sz="1300" b="1" dirty="0">
                <a:solidFill>
                  <a:schemeClr val="bg1"/>
                </a:solidFill>
                <a:latin typeface="Nunito Sans" pitchFamily="2" charset="0"/>
              </a:rPr>
              <a:t>Comment injection</a:t>
            </a:r>
            <a:r>
              <a:rPr lang="en-US" sz="1300" dirty="0">
                <a:solidFill>
                  <a:schemeClr val="bg1"/>
                </a:solidFill>
                <a:latin typeface="Nunito Sans" pitchFamily="2" charset="0"/>
              </a:rPr>
              <a:t> in SAML occurs when XML comments (&lt;!-- --&gt;) are inserted into SAML messages, potentially bypassing validation, breaking parsing, or interfering with security controls.</a:t>
            </a:r>
          </a:p>
          <a:p>
            <a:endParaRPr lang="en-IN" sz="1300" dirty="0">
              <a:solidFill>
                <a:schemeClr val="bg1"/>
              </a:solidFill>
              <a:latin typeface="Nunito Sans" pitchFamily="2" charset="0"/>
            </a:endParaRPr>
          </a:p>
          <a:p>
            <a:pPr marL="0" indent="0">
              <a:buNone/>
            </a:pPr>
            <a:r>
              <a:rPr lang="en-US" sz="1300" b="1" dirty="0">
                <a:solidFill>
                  <a:schemeClr val="bg1"/>
                </a:solidFill>
                <a:latin typeface="Nunito Sans" pitchFamily="2" charset="0"/>
              </a:rPr>
              <a:t>Why this is possible in SAML</a:t>
            </a:r>
          </a:p>
          <a:p>
            <a:pPr marL="0" indent="0">
              <a:buNone/>
            </a:pPr>
            <a:r>
              <a:rPr lang="en-US" sz="1300" dirty="0">
                <a:solidFill>
                  <a:schemeClr val="bg1"/>
                </a:solidFill>
                <a:latin typeface="Nunito Sans" pitchFamily="2" charset="0"/>
              </a:rPr>
              <a:t>SAML relies on:</a:t>
            </a:r>
          </a:p>
          <a:p>
            <a:r>
              <a:rPr lang="en-US" sz="1300" dirty="0">
                <a:solidFill>
                  <a:schemeClr val="bg1"/>
                </a:solidFill>
                <a:latin typeface="Nunito Sans" pitchFamily="2" charset="0"/>
              </a:rPr>
              <a:t>XML Canonicalization (C14N) for signature validation</a:t>
            </a:r>
          </a:p>
          <a:p>
            <a:r>
              <a:rPr lang="en-US" sz="1300" dirty="0">
                <a:solidFill>
                  <a:schemeClr val="bg1"/>
                </a:solidFill>
                <a:latin typeface="Nunito Sans" pitchFamily="2" charset="0"/>
              </a:rPr>
              <a:t>XPath / DOM parsing for extracting values</a:t>
            </a:r>
          </a:p>
          <a:p>
            <a:pPr marL="0" indent="0">
              <a:buNone/>
            </a:pPr>
            <a:r>
              <a:rPr lang="en-US" sz="1300" dirty="0">
                <a:solidFill>
                  <a:schemeClr val="bg1"/>
                </a:solidFill>
                <a:latin typeface="Nunito Sans" pitchFamily="2" charset="0"/>
              </a:rPr>
              <a:t>If:</a:t>
            </a:r>
          </a:p>
          <a:p>
            <a:r>
              <a:rPr lang="en-US" sz="1300" dirty="0">
                <a:solidFill>
                  <a:schemeClr val="bg1"/>
                </a:solidFill>
                <a:latin typeface="Nunito Sans" pitchFamily="2" charset="0"/>
              </a:rPr>
              <a:t>Comments are excluded during signature validation</a:t>
            </a:r>
          </a:p>
          <a:p>
            <a:r>
              <a:rPr lang="en-US" sz="1300" dirty="0">
                <a:solidFill>
                  <a:schemeClr val="bg1"/>
                </a:solidFill>
                <a:latin typeface="Nunito Sans" pitchFamily="2" charset="0"/>
              </a:rPr>
              <a:t>But included or mishandled during value extraction</a:t>
            </a:r>
          </a:p>
          <a:p>
            <a:pPr marL="0" indent="0">
              <a:buNone/>
            </a:pPr>
            <a:endParaRPr lang="en-US" sz="1300" dirty="0">
              <a:solidFill>
                <a:schemeClr val="bg1"/>
              </a:solidFill>
              <a:latin typeface="Nunito Sans" pitchFamily="2" charset="0"/>
            </a:endParaRPr>
          </a:p>
          <a:p>
            <a:pPr marL="0" indent="0">
              <a:buNone/>
            </a:pPr>
            <a:r>
              <a:rPr lang="en-US" sz="1300" dirty="0">
                <a:solidFill>
                  <a:schemeClr val="bg1"/>
                </a:solidFill>
                <a:latin typeface="Nunito Sans" pitchFamily="2" charset="0"/>
              </a:rPr>
              <a:t>➡️ You get a parser discrepancy vulnerability</a:t>
            </a:r>
          </a:p>
        </p:txBody>
      </p:sp>
    </p:spTree>
    <p:extLst>
      <p:ext uri="{BB962C8B-B14F-4D97-AF65-F5344CB8AC3E}">
        <p14:creationId xmlns:p14="http://schemas.microsoft.com/office/powerpoint/2010/main" val="32563860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81B47-8F0A-362D-7698-49E2AB91A8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329B4AD-9E48-B206-B4FB-F111205FC341}"/>
              </a:ext>
            </a:extLst>
          </p:cNvPr>
          <p:cNvSpPr>
            <a:spLocks noGrp="1"/>
          </p:cNvSpPr>
          <p:nvPr>
            <p:ph idx="1"/>
          </p:nvPr>
        </p:nvSpPr>
        <p:spPr/>
        <p:txBody>
          <a:bodyPr>
            <a:normAutofit/>
          </a:bodyPr>
          <a:lstStyle/>
          <a:p>
            <a:r>
              <a:rPr lang="en-US" sz="1500" b="1" dirty="0">
                <a:solidFill>
                  <a:schemeClr val="bg1"/>
                </a:solidFill>
                <a:latin typeface="Nunito Sans" pitchFamily="2" charset="0"/>
              </a:rPr>
              <a:t>XML Comment Syntax</a:t>
            </a:r>
          </a:p>
          <a:p>
            <a:r>
              <a:rPr lang="en-US" sz="1500" dirty="0">
                <a:solidFill>
                  <a:schemeClr val="bg1"/>
                </a:solidFill>
                <a:latin typeface="Nunito Sans" pitchFamily="2" charset="0"/>
              </a:rPr>
              <a:t>XML comments use the format: &lt;!-- comment text --&gt;Can appear almost anywhere in XML</a:t>
            </a:r>
          </a:p>
          <a:p>
            <a:r>
              <a:rPr lang="en-US" sz="1500" dirty="0">
                <a:solidFill>
                  <a:schemeClr val="bg1"/>
                </a:solidFill>
                <a:latin typeface="Nunito Sans" pitchFamily="2" charset="0"/>
              </a:rPr>
              <a:t>Can span multiple lines</a:t>
            </a:r>
          </a:p>
          <a:p>
            <a:r>
              <a:rPr lang="en-US" sz="1500" dirty="0">
                <a:solidFill>
                  <a:schemeClr val="bg1"/>
                </a:solidFill>
                <a:latin typeface="Nunito Sans" pitchFamily="2" charset="0"/>
              </a:rPr>
              <a:t>Can contain any text except --</a:t>
            </a:r>
          </a:p>
          <a:p>
            <a:r>
              <a:rPr lang="en-US" sz="1500" dirty="0">
                <a:solidFill>
                  <a:schemeClr val="bg1"/>
                </a:solidFill>
                <a:latin typeface="Nunito Sans" pitchFamily="2" charset="0"/>
              </a:rPr>
              <a:t>Are ignored by most XML parsers during normal processing</a:t>
            </a:r>
          </a:p>
          <a:p>
            <a:endParaRPr lang="en-IN" sz="1500" dirty="0">
              <a:solidFill>
                <a:schemeClr val="bg1"/>
              </a:solidFill>
              <a:latin typeface="Nunito Sans" pitchFamily="2" charset="0"/>
            </a:endParaRPr>
          </a:p>
        </p:txBody>
      </p:sp>
    </p:spTree>
    <p:extLst>
      <p:ext uri="{BB962C8B-B14F-4D97-AF65-F5344CB8AC3E}">
        <p14:creationId xmlns:p14="http://schemas.microsoft.com/office/powerpoint/2010/main" val="38958598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E6258-012F-5EC3-9531-D8FDAD16FFCA}"/>
              </a:ext>
            </a:extLst>
          </p:cNvPr>
          <p:cNvSpPr>
            <a:spLocks noGrp="1"/>
          </p:cNvSpPr>
          <p:nvPr>
            <p:ph type="title"/>
          </p:nvPr>
        </p:nvSpPr>
        <p:spPr/>
        <p:txBody>
          <a:bodyPr/>
          <a:lstStyle/>
          <a:p>
            <a:r>
              <a:rPr lang="en-US" sz="4000" b="1" dirty="0">
                <a:latin typeface="Nunito Sans" pitchFamily="2" charset="0"/>
              </a:rPr>
              <a:t>SAML vs OAuth</a:t>
            </a:r>
            <a:endParaRPr lang="en-IN" sz="4000" b="1" dirty="0">
              <a:latin typeface="Nunito Sans" pitchFamily="2" charset="0"/>
            </a:endParaRPr>
          </a:p>
        </p:txBody>
      </p:sp>
      <p:graphicFrame>
        <p:nvGraphicFramePr>
          <p:cNvPr id="5" name="Content Placeholder 4">
            <a:extLst>
              <a:ext uri="{FF2B5EF4-FFF2-40B4-BE49-F238E27FC236}">
                <a16:creationId xmlns:a16="http://schemas.microsoft.com/office/drawing/2014/main" id="{824E9F72-EBA7-4DA1-94C7-DC18AAA9303D}"/>
              </a:ext>
            </a:extLst>
          </p:cNvPr>
          <p:cNvGraphicFramePr>
            <a:graphicFrameLocks noGrp="1"/>
          </p:cNvGraphicFramePr>
          <p:nvPr>
            <p:ph idx="1"/>
            <p:extLst>
              <p:ext uri="{D42A27DB-BD31-4B8C-83A1-F6EECF244321}">
                <p14:modId xmlns:p14="http://schemas.microsoft.com/office/powerpoint/2010/main" val="1640589086"/>
              </p:ext>
            </p:extLst>
          </p:nvPr>
        </p:nvGraphicFramePr>
        <p:xfrm>
          <a:off x="446567" y="2240747"/>
          <a:ext cx="11121656" cy="4257716"/>
        </p:xfrm>
        <a:graphic>
          <a:graphicData uri="http://schemas.openxmlformats.org/drawingml/2006/table">
            <a:tbl>
              <a:tblPr firstRow="1" bandRow="1">
                <a:tableStyleId>{5C22544A-7EE6-4342-B048-85BDC9FD1C3A}</a:tableStyleId>
              </a:tblPr>
              <a:tblGrid>
                <a:gridCol w="2020186">
                  <a:extLst>
                    <a:ext uri="{9D8B030D-6E8A-4147-A177-3AD203B41FA5}">
                      <a16:colId xmlns:a16="http://schemas.microsoft.com/office/drawing/2014/main" val="3129755594"/>
                    </a:ext>
                  </a:extLst>
                </a:gridCol>
                <a:gridCol w="4359349">
                  <a:extLst>
                    <a:ext uri="{9D8B030D-6E8A-4147-A177-3AD203B41FA5}">
                      <a16:colId xmlns:a16="http://schemas.microsoft.com/office/drawing/2014/main" val="88233512"/>
                    </a:ext>
                  </a:extLst>
                </a:gridCol>
                <a:gridCol w="4742121">
                  <a:extLst>
                    <a:ext uri="{9D8B030D-6E8A-4147-A177-3AD203B41FA5}">
                      <a16:colId xmlns:a16="http://schemas.microsoft.com/office/drawing/2014/main" val="896341590"/>
                    </a:ext>
                  </a:extLst>
                </a:gridCol>
              </a:tblGrid>
              <a:tr h="444955">
                <a:tc>
                  <a:txBody>
                    <a:bodyPr/>
                    <a:lstStyle/>
                    <a:p>
                      <a:pPr algn="l" fontAlgn="b">
                        <a:buNone/>
                      </a:pPr>
                      <a:r>
                        <a:rPr lang="en-IN" sz="1500" b="1" dirty="0">
                          <a:solidFill>
                            <a:schemeClr val="tx1"/>
                          </a:solidFill>
                          <a:effectLst/>
                          <a:latin typeface="Nunito Sans" pitchFamily="2" charset="0"/>
                        </a:rPr>
                        <a:t>Feature</a:t>
                      </a:r>
                    </a:p>
                  </a:txBody>
                  <a:tcPr marL="76200" marR="76200" marT="114300" marB="114300"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l" fontAlgn="b">
                        <a:buNone/>
                      </a:pPr>
                      <a:r>
                        <a:rPr lang="en-IN" sz="1500" b="1" dirty="0">
                          <a:solidFill>
                            <a:schemeClr val="tx1"/>
                          </a:solidFill>
                          <a:effectLst/>
                          <a:latin typeface="Nunito Sans" pitchFamily="2" charset="0"/>
                        </a:rPr>
                        <a:t>SAML 2.0</a:t>
                      </a:r>
                    </a:p>
                  </a:txBody>
                  <a:tcPr marL="76200" marR="76200" marT="114300" marB="114300"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l" fontAlgn="b">
                        <a:buNone/>
                      </a:pPr>
                      <a:r>
                        <a:rPr lang="en-IN" sz="1500" b="1" dirty="0">
                          <a:solidFill>
                            <a:schemeClr val="tx1"/>
                          </a:solidFill>
                          <a:effectLst/>
                          <a:latin typeface="Nunito Sans" pitchFamily="2" charset="0"/>
                        </a:rPr>
                        <a:t>OAuth</a:t>
                      </a:r>
                    </a:p>
                  </a:txBody>
                  <a:tcPr marL="76200" marR="76200" marT="114300" marB="114300"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84523446"/>
                  </a:ext>
                </a:extLst>
              </a:tr>
              <a:tr h="519161">
                <a:tc>
                  <a:txBody>
                    <a:bodyPr/>
                    <a:lstStyle/>
                    <a:p>
                      <a:pPr fontAlgn="t">
                        <a:buNone/>
                      </a:pPr>
                      <a:r>
                        <a:rPr lang="en-IN" sz="1500" b="1" dirty="0">
                          <a:solidFill>
                            <a:schemeClr val="bg1"/>
                          </a:solidFill>
                          <a:effectLst/>
                          <a:latin typeface="Nunito Sans" pitchFamily="2" charset="0"/>
                        </a:rPr>
                        <a:t>Protocol</a:t>
                      </a:r>
                      <a:endParaRPr lang="en-IN" sz="1500" dirty="0">
                        <a:solidFill>
                          <a:schemeClr val="bg1"/>
                        </a:solidFill>
                        <a:effectLst/>
                        <a:latin typeface="Nunito Sans" pitchFamily="2" charset="0"/>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SAML is an authentication protocol.</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OAuth is an authorization protocol.</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63187071"/>
                  </a:ext>
                </a:extLst>
              </a:tr>
              <a:tr h="1344259">
                <a:tc>
                  <a:txBody>
                    <a:bodyPr/>
                    <a:lstStyle/>
                    <a:p>
                      <a:pPr fontAlgn="t">
                        <a:buNone/>
                      </a:pPr>
                      <a:r>
                        <a:rPr lang="en-IN" sz="1500" b="1" dirty="0">
                          <a:solidFill>
                            <a:schemeClr val="bg1"/>
                          </a:solidFill>
                          <a:effectLst/>
                          <a:latin typeface="Nunito Sans" pitchFamily="2" charset="0"/>
                        </a:rPr>
                        <a:t>Usage Scenario</a:t>
                      </a:r>
                      <a:endParaRPr lang="en-IN" sz="1500" dirty="0">
                        <a:solidFill>
                          <a:schemeClr val="bg1"/>
                        </a:solidFill>
                        <a:effectLst/>
                        <a:latin typeface="Nunito Sans" pitchFamily="2" charset="0"/>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SAML 2.0 will be used by those who are looking for federation and identity management. They will use this identity to login the users to different applications.</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OAuth will be used by those who are not looking to maintain identities but are rather trying to leverage the implementation of secure protocol by applications such as Google, Microsoft, </a:t>
                      </a:r>
                      <a:r>
                        <a:rPr lang="en-US" sz="1500" dirty="0" err="1">
                          <a:solidFill>
                            <a:sysClr val="windowText" lastClr="000000"/>
                          </a:solidFill>
                          <a:effectLst/>
                          <a:latin typeface="Nunito Sans" pitchFamily="2" charset="0"/>
                        </a:rPr>
                        <a:t>Paypal</a:t>
                      </a:r>
                      <a:r>
                        <a:rPr lang="en-US" sz="1500" dirty="0">
                          <a:solidFill>
                            <a:sysClr val="windowText" lastClr="000000"/>
                          </a:solidFill>
                          <a:effectLst/>
                          <a:latin typeface="Nunito Sans" pitchFamily="2" charset="0"/>
                        </a:rPr>
                        <a:t>, who ensure that the identities are authentic.</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37971355"/>
                  </a:ext>
                </a:extLst>
              </a:tr>
              <a:tr h="593273">
                <a:tc>
                  <a:txBody>
                    <a:bodyPr/>
                    <a:lstStyle/>
                    <a:p>
                      <a:pPr fontAlgn="t">
                        <a:buNone/>
                      </a:pPr>
                      <a:r>
                        <a:rPr lang="en-IN" sz="1500" b="1" dirty="0">
                          <a:solidFill>
                            <a:schemeClr val="bg1"/>
                          </a:solidFill>
                          <a:effectLst/>
                          <a:latin typeface="Nunito Sans" pitchFamily="2" charset="0"/>
                        </a:rPr>
                        <a:t>Suitable Application</a:t>
                      </a:r>
                      <a:endParaRPr lang="en-IN" sz="1500" dirty="0">
                        <a:solidFill>
                          <a:schemeClr val="bg1"/>
                        </a:solidFill>
                        <a:effectLst/>
                        <a:latin typeface="Nunito Sans" pitchFamily="2" charset="0"/>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SAML 2.0 is popular for browser-based applications.</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OAuth is suitable for both browser and mobile applications.</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9994491"/>
                  </a:ext>
                </a:extLst>
              </a:tr>
              <a:tr h="717896">
                <a:tc>
                  <a:txBody>
                    <a:bodyPr/>
                    <a:lstStyle/>
                    <a:p>
                      <a:pPr fontAlgn="t">
                        <a:buNone/>
                      </a:pPr>
                      <a:r>
                        <a:rPr lang="en-IN" sz="1500" b="1">
                          <a:solidFill>
                            <a:schemeClr val="bg1"/>
                          </a:solidFill>
                          <a:effectLst/>
                          <a:latin typeface="Nunito Sans" pitchFamily="2" charset="0"/>
                        </a:rPr>
                        <a:t>Commonly Used By</a:t>
                      </a:r>
                      <a:endParaRPr lang="en-IN" sz="1500">
                        <a:solidFill>
                          <a:schemeClr val="bg1"/>
                        </a:solidFill>
                        <a:effectLst/>
                        <a:latin typeface="Nunito Sans" pitchFamily="2" charset="0"/>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SAM 2.0 is widely used for enterprise applications.</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OAuth is widely used for customer applications and API access.</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74478895"/>
                  </a:ext>
                </a:extLst>
              </a:tr>
              <a:tr h="593273">
                <a:tc>
                  <a:txBody>
                    <a:bodyPr/>
                    <a:lstStyle/>
                    <a:p>
                      <a:pPr fontAlgn="t">
                        <a:buNone/>
                      </a:pPr>
                      <a:r>
                        <a:rPr lang="en-IN" sz="1500" b="1" dirty="0">
                          <a:solidFill>
                            <a:schemeClr val="bg1"/>
                          </a:solidFill>
                          <a:effectLst/>
                          <a:latin typeface="Nunito Sans" pitchFamily="2" charset="0"/>
                        </a:rPr>
                        <a:t>Data Format</a:t>
                      </a:r>
                      <a:endParaRPr lang="en-IN" sz="1500" dirty="0">
                        <a:solidFill>
                          <a:schemeClr val="bg1"/>
                        </a:solidFill>
                        <a:effectLst/>
                        <a:latin typeface="Nunito Sans" pitchFamily="2" charset="0"/>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SAML 2.0 uses XML to transfer messages between applications.</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OAuth uses JSON to transfer messages between applications.</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9351897"/>
                  </a:ext>
                </a:extLst>
              </a:tr>
            </a:tbl>
          </a:graphicData>
        </a:graphic>
      </p:graphicFrame>
    </p:spTree>
    <p:extLst>
      <p:ext uri="{BB962C8B-B14F-4D97-AF65-F5344CB8AC3E}">
        <p14:creationId xmlns:p14="http://schemas.microsoft.com/office/powerpoint/2010/main" val="3908831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F64AC-1B7A-A614-72FE-134CC8296DD8}"/>
              </a:ext>
            </a:extLst>
          </p:cNvPr>
          <p:cNvSpPr>
            <a:spLocks noGrp="1"/>
          </p:cNvSpPr>
          <p:nvPr>
            <p:ph type="title"/>
          </p:nvPr>
        </p:nvSpPr>
        <p:spPr/>
        <p:txBody>
          <a:bodyPr>
            <a:normAutofit/>
          </a:bodyPr>
          <a:lstStyle/>
          <a:p>
            <a:r>
              <a:rPr lang="en-US" sz="4000" b="1" dirty="0">
                <a:latin typeface="Nunito Sans" pitchFamily="2" charset="0"/>
              </a:rPr>
              <a:t>Introduction to SAML</a:t>
            </a:r>
            <a:endParaRPr lang="en-IN" sz="4000" b="1" dirty="0">
              <a:latin typeface="Nunito Sans" pitchFamily="2" charset="0"/>
            </a:endParaRPr>
          </a:p>
        </p:txBody>
      </p:sp>
      <p:sp>
        <p:nvSpPr>
          <p:cNvPr id="8" name="Content Placeholder 4">
            <a:extLst>
              <a:ext uri="{FF2B5EF4-FFF2-40B4-BE49-F238E27FC236}">
                <a16:creationId xmlns:a16="http://schemas.microsoft.com/office/drawing/2014/main" id="{5D611E67-E992-F818-705A-B197D2BB2F35}"/>
              </a:ext>
            </a:extLst>
          </p:cNvPr>
          <p:cNvSpPr>
            <a:spLocks noGrp="1"/>
          </p:cNvSpPr>
          <p:nvPr>
            <p:ph idx="1"/>
          </p:nvPr>
        </p:nvSpPr>
        <p:spPr>
          <a:xfrm>
            <a:off x="680321" y="2336873"/>
            <a:ext cx="9613861" cy="3599316"/>
          </a:xfrm>
        </p:spPr>
        <p:txBody>
          <a:bodyPr>
            <a:normAutofit/>
          </a:bodyPr>
          <a:lstStyle/>
          <a:p>
            <a:r>
              <a:rPr lang="en-US" sz="2000" dirty="0">
                <a:solidFill>
                  <a:schemeClr val="bg1"/>
                </a:solidFill>
                <a:latin typeface="Nunito Sans" pitchFamily="2" charset="0"/>
              </a:rPr>
              <a:t>Security Assertion Markup Language (SAML) is an XML-based framework for Single Sign-On (SSO) and identity federation.</a:t>
            </a:r>
          </a:p>
          <a:p>
            <a:r>
              <a:rPr lang="en-US" sz="2000" dirty="0">
                <a:solidFill>
                  <a:schemeClr val="bg1"/>
                </a:solidFill>
                <a:latin typeface="Nunito Sans" pitchFamily="2" charset="0"/>
              </a:rPr>
              <a:t>You’ve more likely experienced SAML authentication in action in the work environment. </a:t>
            </a:r>
          </a:p>
          <a:p>
            <a:r>
              <a:rPr lang="en-US" sz="2000" dirty="0">
                <a:solidFill>
                  <a:schemeClr val="bg1"/>
                </a:solidFill>
                <a:latin typeface="Nunito Sans" pitchFamily="2" charset="0"/>
              </a:rPr>
              <a:t>For example, it enables you to log into your corporate intranet or IdP and then access numerous additional services, such as Salesforce, Box, or Workday, without having to re-enter your credentials. </a:t>
            </a:r>
          </a:p>
        </p:txBody>
      </p:sp>
    </p:spTree>
    <p:extLst>
      <p:ext uri="{BB962C8B-B14F-4D97-AF65-F5344CB8AC3E}">
        <p14:creationId xmlns:p14="http://schemas.microsoft.com/office/powerpoint/2010/main" val="3193939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E581-625E-FFA0-F59C-6C94DB0FA3AB}"/>
              </a:ext>
            </a:extLst>
          </p:cNvPr>
          <p:cNvSpPr>
            <a:spLocks noGrp="1"/>
          </p:cNvSpPr>
          <p:nvPr>
            <p:ph type="title"/>
          </p:nvPr>
        </p:nvSpPr>
        <p:spPr/>
        <p:txBody>
          <a:bodyPr>
            <a:normAutofit/>
          </a:bodyPr>
          <a:lstStyle/>
          <a:p>
            <a:r>
              <a:rPr lang="en-US" sz="4000" b="1" dirty="0">
                <a:latin typeface="Nunito Sans" pitchFamily="2" charset="0"/>
              </a:rPr>
              <a:t>POV </a:t>
            </a:r>
            <a:r>
              <a:rPr lang="en-US" sz="4000" b="1" dirty="0">
                <a:latin typeface="Nunito Sans" pitchFamily="2" charset="0"/>
                <a:sym typeface="Wingdings" panose="05000000000000000000" pitchFamily="2" charset="2"/>
              </a:rPr>
              <a:t> </a:t>
            </a:r>
            <a:endParaRPr lang="en-IN" sz="4000" b="1" dirty="0">
              <a:latin typeface="Nunito Sans" pitchFamily="2" charset="0"/>
            </a:endParaRPr>
          </a:p>
        </p:txBody>
      </p:sp>
      <p:pic>
        <p:nvPicPr>
          <p:cNvPr id="6" name="Picture 5">
            <a:extLst>
              <a:ext uri="{FF2B5EF4-FFF2-40B4-BE49-F238E27FC236}">
                <a16:creationId xmlns:a16="http://schemas.microsoft.com/office/drawing/2014/main" id="{02806711-0925-2A53-909E-88AD01999B8E}"/>
              </a:ext>
            </a:extLst>
          </p:cNvPr>
          <p:cNvPicPr>
            <a:picLocks noChangeAspect="1"/>
          </p:cNvPicPr>
          <p:nvPr/>
        </p:nvPicPr>
        <p:blipFill>
          <a:blip r:embed="rId3"/>
          <a:stretch>
            <a:fillRect/>
          </a:stretch>
        </p:blipFill>
        <p:spPr>
          <a:xfrm>
            <a:off x="5995447" y="2305979"/>
            <a:ext cx="5732259" cy="4320000"/>
          </a:xfrm>
          <a:prstGeom prst="rect">
            <a:avLst/>
          </a:prstGeom>
          <a:ln w="28575">
            <a:solidFill>
              <a:schemeClr val="bg1"/>
            </a:solidFill>
          </a:ln>
        </p:spPr>
      </p:pic>
      <p:pic>
        <p:nvPicPr>
          <p:cNvPr id="10" name="Picture 9">
            <a:extLst>
              <a:ext uri="{FF2B5EF4-FFF2-40B4-BE49-F238E27FC236}">
                <a16:creationId xmlns:a16="http://schemas.microsoft.com/office/drawing/2014/main" id="{BC741921-7640-2318-3B49-64A946DD58D9}"/>
              </a:ext>
            </a:extLst>
          </p:cNvPr>
          <p:cNvPicPr>
            <a:picLocks noChangeAspect="1"/>
          </p:cNvPicPr>
          <p:nvPr/>
        </p:nvPicPr>
        <p:blipFill>
          <a:blip r:embed="rId4"/>
          <a:srcRect t="4524" b="6725"/>
          <a:stretch>
            <a:fillRect/>
          </a:stretch>
        </p:blipFill>
        <p:spPr>
          <a:xfrm>
            <a:off x="331529" y="2305978"/>
            <a:ext cx="5420772" cy="4320000"/>
          </a:xfrm>
          <a:prstGeom prst="rect">
            <a:avLst/>
          </a:prstGeom>
          <a:ln w="28575">
            <a:solidFill>
              <a:schemeClr val="bg1"/>
            </a:solidFill>
          </a:ln>
        </p:spPr>
      </p:pic>
    </p:spTree>
    <p:extLst>
      <p:ext uri="{BB962C8B-B14F-4D97-AF65-F5344CB8AC3E}">
        <p14:creationId xmlns:p14="http://schemas.microsoft.com/office/powerpoint/2010/main" val="151425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8F951-EF43-6771-C383-3C6268B9764A}"/>
              </a:ext>
            </a:extLst>
          </p:cNvPr>
          <p:cNvSpPr>
            <a:spLocks noGrp="1"/>
          </p:cNvSpPr>
          <p:nvPr>
            <p:ph type="title"/>
          </p:nvPr>
        </p:nvSpPr>
        <p:spPr/>
        <p:txBody>
          <a:bodyPr>
            <a:normAutofit/>
          </a:bodyPr>
          <a:lstStyle/>
          <a:p>
            <a:r>
              <a:rPr lang="en-US" sz="4000" b="1" dirty="0">
                <a:latin typeface="Nunito Sans" pitchFamily="2" charset="0"/>
              </a:rPr>
              <a:t>Core Concepts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48EA43B0-8FF4-8786-6827-BF9165FEB146}"/>
              </a:ext>
            </a:extLst>
          </p:cNvPr>
          <p:cNvSpPr>
            <a:spLocks noGrp="1"/>
          </p:cNvSpPr>
          <p:nvPr>
            <p:ph idx="1"/>
          </p:nvPr>
        </p:nvSpPr>
        <p:spPr>
          <a:xfrm>
            <a:off x="680322" y="2336873"/>
            <a:ext cx="5304100" cy="3599316"/>
          </a:xfrm>
        </p:spPr>
        <p:txBody>
          <a:bodyPr>
            <a:normAutofit/>
          </a:bodyPr>
          <a:lstStyle/>
          <a:p>
            <a:r>
              <a:rPr lang="en-US" sz="2000" dirty="0">
                <a:solidFill>
                  <a:schemeClr val="bg1"/>
                </a:solidFill>
                <a:latin typeface="Nunito Sans" pitchFamily="2" charset="0"/>
              </a:rPr>
              <a:t>Authentication Flow</a:t>
            </a:r>
          </a:p>
          <a:p>
            <a:r>
              <a:rPr lang="en-US" sz="2000" dirty="0">
                <a:solidFill>
                  <a:schemeClr val="bg1"/>
                </a:solidFill>
                <a:latin typeface="Nunito Sans" pitchFamily="2" charset="0"/>
              </a:rPr>
              <a:t>Assertions, Protocols, Bindings and Profiles</a:t>
            </a:r>
          </a:p>
          <a:p>
            <a:r>
              <a:rPr lang="en-US" sz="2000" dirty="0">
                <a:solidFill>
                  <a:schemeClr val="bg1"/>
                </a:solidFill>
                <a:latin typeface="Nunito Sans" pitchFamily="2" charset="0"/>
              </a:rPr>
              <a:t>SAML Schema Structure </a:t>
            </a:r>
          </a:p>
          <a:p>
            <a:pPr marL="0" indent="0">
              <a:buNone/>
            </a:pPr>
            <a:endParaRPr lang="en-US" sz="2000" dirty="0">
              <a:solidFill>
                <a:schemeClr val="bg1"/>
              </a:solidFill>
              <a:latin typeface="Nunito Sans" pitchFamily="2" charset="0"/>
            </a:endParaRPr>
          </a:p>
          <a:p>
            <a:pPr marL="0" indent="0">
              <a:buNone/>
            </a:pPr>
            <a:endParaRPr lang="en-US" sz="2000" dirty="0">
              <a:solidFill>
                <a:schemeClr val="bg1"/>
              </a:solidFill>
              <a:latin typeface="Nunito Sans" pitchFamily="2" charset="0"/>
            </a:endParaRPr>
          </a:p>
          <a:p>
            <a:endParaRPr lang="en-IN" sz="2000" dirty="0">
              <a:latin typeface="Nunito Sans" pitchFamily="2" charset="0"/>
            </a:endParaRPr>
          </a:p>
        </p:txBody>
      </p:sp>
      <p:pic>
        <p:nvPicPr>
          <p:cNvPr id="4" name="Content Placeholder 3">
            <a:extLst>
              <a:ext uri="{FF2B5EF4-FFF2-40B4-BE49-F238E27FC236}">
                <a16:creationId xmlns:a16="http://schemas.microsoft.com/office/drawing/2014/main" id="{D06C7B31-E3A0-2FCE-22FD-686490AE7243}"/>
              </a:ext>
            </a:extLst>
          </p:cNvPr>
          <p:cNvPicPr>
            <a:picLocks noChangeAspect="1"/>
          </p:cNvPicPr>
          <p:nvPr/>
        </p:nvPicPr>
        <p:blipFill>
          <a:blip r:embed="rId2"/>
          <a:stretch>
            <a:fillRect/>
          </a:stretch>
        </p:blipFill>
        <p:spPr>
          <a:xfrm>
            <a:off x="6096000" y="2086407"/>
            <a:ext cx="5602388" cy="4668657"/>
          </a:xfrm>
          <a:prstGeom prst="rect">
            <a:avLst/>
          </a:prstGeom>
          <a:ln w="28575">
            <a:solidFill>
              <a:schemeClr val="bg1"/>
            </a:solidFill>
          </a:ln>
        </p:spPr>
      </p:pic>
    </p:spTree>
    <p:extLst>
      <p:ext uri="{BB962C8B-B14F-4D97-AF65-F5344CB8AC3E}">
        <p14:creationId xmlns:p14="http://schemas.microsoft.com/office/powerpoint/2010/main" val="446660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3FA55-72C7-4B6D-8736-8EDF647332AA}"/>
              </a:ext>
            </a:extLst>
          </p:cNvPr>
          <p:cNvSpPr>
            <a:spLocks noGrp="1"/>
          </p:cNvSpPr>
          <p:nvPr>
            <p:ph type="title"/>
          </p:nvPr>
        </p:nvSpPr>
        <p:spPr/>
        <p:txBody>
          <a:bodyPr>
            <a:normAutofit/>
          </a:bodyPr>
          <a:lstStyle/>
          <a:p>
            <a:r>
              <a:rPr lang="en-US" sz="4000" dirty="0">
                <a:latin typeface="Nunito Sans" pitchFamily="2" charset="0"/>
              </a:rPr>
              <a:t> </a:t>
            </a:r>
            <a:r>
              <a:rPr lang="en-US" sz="4000" b="1" dirty="0">
                <a:latin typeface="Nunito Sans" pitchFamily="2" charset="0"/>
              </a:rPr>
              <a:t>3 Trinity of SAML </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C14C8737-E17B-AD51-DC92-04207AF9867F}"/>
              </a:ext>
            </a:extLst>
          </p:cNvPr>
          <p:cNvSpPr>
            <a:spLocks noGrp="1"/>
          </p:cNvSpPr>
          <p:nvPr>
            <p:ph idx="1"/>
          </p:nvPr>
        </p:nvSpPr>
        <p:spPr/>
        <p:txBody>
          <a:bodyPr/>
          <a:lstStyle/>
          <a:p>
            <a:pPr>
              <a:spcAft>
                <a:spcPts val="150"/>
              </a:spcAft>
            </a:pPr>
            <a:r>
              <a:rPr lang="en-US" sz="2000" dirty="0">
                <a:solidFill>
                  <a:schemeClr val="bg1"/>
                </a:solidFill>
                <a:latin typeface="Nunito Sans" pitchFamily="2" charset="0"/>
              </a:rPr>
              <a:t>Identity Provider (IdP): Authenticates users and issues SAML assertions (XML documents confirming identity and permissions)</a:t>
            </a:r>
          </a:p>
          <a:p>
            <a:pPr>
              <a:spcAft>
                <a:spcPts val="150"/>
              </a:spcAft>
            </a:pPr>
            <a:r>
              <a:rPr lang="en-US" sz="2000" dirty="0">
                <a:solidFill>
                  <a:schemeClr val="bg1"/>
                </a:solidFill>
                <a:latin typeface="Nunito Sans" pitchFamily="2" charset="0"/>
              </a:rPr>
              <a:t>Service Provider (SP): Relies on the IdP's assertions to grant access to its services</a:t>
            </a:r>
          </a:p>
          <a:p>
            <a:pPr>
              <a:spcAft>
                <a:spcPts val="150"/>
              </a:spcAft>
            </a:pPr>
            <a:r>
              <a:rPr lang="en-US" sz="2000" dirty="0">
                <a:solidFill>
                  <a:schemeClr val="bg1"/>
                </a:solidFill>
                <a:latin typeface="Nunito Sans" pitchFamily="2" charset="0"/>
              </a:rPr>
              <a:t>User-Agent: The person seeking access to the SP's resources</a:t>
            </a:r>
          </a:p>
          <a:p>
            <a:endParaRPr lang="en-IN" dirty="0"/>
          </a:p>
        </p:txBody>
      </p:sp>
    </p:spTree>
    <p:extLst>
      <p:ext uri="{BB962C8B-B14F-4D97-AF65-F5344CB8AC3E}">
        <p14:creationId xmlns:p14="http://schemas.microsoft.com/office/powerpoint/2010/main" val="2302097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0A57F-9144-D2DF-ABA9-61D5ACD328EF}"/>
              </a:ext>
            </a:extLst>
          </p:cNvPr>
          <p:cNvSpPr>
            <a:spLocks noGrp="1"/>
          </p:cNvSpPr>
          <p:nvPr>
            <p:ph type="title"/>
          </p:nvPr>
        </p:nvSpPr>
        <p:spPr/>
        <p:txBody>
          <a:bodyPr>
            <a:normAutofit/>
          </a:bodyPr>
          <a:lstStyle/>
          <a:p>
            <a:pPr>
              <a:lnSpc>
                <a:spcPct val="100000"/>
              </a:lnSpc>
            </a:pPr>
            <a:r>
              <a:rPr lang="en-US" sz="4000" b="1" dirty="0">
                <a:latin typeface="Nunito Sans" pitchFamily="2" charset="0"/>
              </a:rPr>
              <a:t>A</a:t>
            </a:r>
            <a:r>
              <a:rPr lang="en-IN" sz="4000" b="1" dirty="0" err="1">
                <a:latin typeface="Nunito Sans" pitchFamily="2" charset="0"/>
              </a:rPr>
              <a:t>uthentication</a:t>
            </a:r>
            <a:r>
              <a:rPr lang="en-IN" sz="4000" b="1" dirty="0">
                <a:latin typeface="Nunito Sans" pitchFamily="2" charset="0"/>
              </a:rPr>
              <a:t> Flow</a:t>
            </a:r>
          </a:p>
        </p:txBody>
      </p:sp>
      <p:pic>
        <p:nvPicPr>
          <p:cNvPr id="17" name="Picture 16">
            <a:extLst>
              <a:ext uri="{FF2B5EF4-FFF2-40B4-BE49-F238E27FC236}">
                <a16:creationId xmlns:a16="http://schemas.microsoft.com/office/drawing/2014/main" id="{96520203-716B-43DA-8F9A-6B56F1B61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944" y="1532428"/>
            <a:ext cx="5400000" cy="5400000"/>
          </a:xfrm>
          <a:prstGeom prst="rect">
            <a:avLst/>
          </a:prstGeom>
        </p:spPr>
      </p:pic>
    </p:spTree>
    <p:extLst>
      <p:ext uri="{BB962C8B-B14F-4D97-AF65-F5344CB8AC3E}">
        <p14:creationId xmlns:p14="http://schemas.microsoft.com/office/powerpoint/2010/main" val="327258548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themeOverrid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C2E51330-05F9-48BE-B325-C4669A8E9DB0}">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0B9C3D74-226D-482E-A72E-14EA54E8F6C4}">
  <we:reference id="wa200005669" version="2.0.0.0" store="en-US" storeType="OMEX"/>
  <we:alternateReferences>
    <we:reference id="WA200005669" version="2.0.0.0" store="WA20000566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44306</TotalTime>
  <Words>2725</Words>
  <Application>Microsoft Office PowerPoint</Application>
  <PresentationFormat>Widescreen</PresentationFormat>
  <Paragraphs>402</Paragraphs>
  <Slides>49</Slides>
  <Notes>25</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Nunito Sans</vt:lpstr>
      <vt:lpstr>Trebuchet MS</vt:lpstr>
      <vt:lpstr>Berlin</vt:lpstr>
      <vt:lpstr>Web Hacking Extreme Bootcamp</vt:lpstr>
      <vt:lpstr>Security Assertion Markup Language (SAML)</vt:lpstr>
      <vt:lpstr>Topics</vt:lpstr>
      <vt:lpstr>Single Sign-on (SSO) </vt:lpstr>
      <vt:lpstr>Introduction to SAML</vt:lpstr>
      <vt:lpstr>POV  </vt:lpstr>
      <vt:lpstr>Core Concepts</vt:lpstr>
      <vt:lpstr> 3 Trinity of SAML </vt:lpstr>
      <vt:lpstr>Authentication Flow</vt:lpstr>
      <vt:lpstr>SAML Assertion</vt:lpstr>
      <vt:lpstr>SAML Protocols</vt:lpstr>
      <vt:lpstr>SAML Bindings</vt:lpstr>
      <vt:lpstr>SAML Profiles</vt:lpstr>
      <vt:lpstr>Summarize </vt:lpstr>
      <vt:lpstr>Schema Definitions</vt:lpstr>
      <vt:lpstr>Testcases</vt:lpstr>
      <vt:lpstr>Signature Stripping Attack</vt:lpstr>
      <vt:lpstr>Signature Stripping Attack</vt:lpstr>
      <vt:lpstr>Mitigations </vt:lpstr>
      <vt:lpstr>Certificate Faking </vt:lpstr>
      <vt:lpstr>PowerPoint Presentation</vt:lpstr>
      <vt:lpstr>Mitigations</vt:lpstr>
      <vt:lpstr>XML Signature Wrapping (XSW) attack </vt:lpstr>
      <vt:lpstr>XSW1 Attack</vt:lpstr>
      <vt:lpstr>Vulnerable Code</vt:lpstr>
      <vt:lpstr>XSW2 Attack</vt:lpstr>
      <vt:lpstr>Vulnerable Code</vt:lpstr>
      <vt:lpstr>XSW3 Attack</vt:lpstr>
      <vt:lpstr>Vulnerable Code</vt:lpstr>
      <vt:lpstr>XSW4 Attack</vt:lpstr>
      <vt:lpstr>Vulnerable Code</vt:lpstr>
      <vt:lpstr>XSW5 Attack</vt:lpstr>
      <vt:lpstr>Vulnerable Code</vt:lpstr>
      <vt:lpstr>XSW6 Attack</vt:lpstr>
      <vt:lpstr>Vulnerable Code</vt:lpstr>
      <vt:lpstr>XSW7 Attack</vt:lpstr>
      <vt:lpstr>Core Idea</vt:lpstr>
      <vt:lpstr>Vulnerable Code</vt:lpstr>
      <vt:lpstr>XSW8 Attack</vt:lpstr>
      <vt:lpstr>Vulnerable Code</vt:lpstr>
      <vt:lpstr>Comparing XSW Attacks</vt:lpstr>
      <vt:lpstr>Mitigations</vt:lpstr>
      <vt:lpstr>XXE via SAML</vt:lpstr>
      <vt:lpstr>Attack Vectors</vt:lpstr>
      <vt:lpstr>PowerPoint Presentation</vt:lpstr>
      <vt:lpstr>Mitigations</vt:lpstr>
      <vt:lpstr>Comment Injection</vt:lpstr>
      <vt:lpstr>PowerPoint Presentation</vt:lpstr>
      <vt:lpstr>SAML vs OAuth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Active Directory</dc:title>
  <dc:creator>Admin</dc:creator>
  <cp:lastModifiedBy>Yash Mehta</cp:lastModifiedBy>
  <cp:revision>345</cp:revision>
  <dcterms:created xsi:type="dcterms:W3CDTF">2023-03-18T07:14:19Z</dcterms:created>
  <dcterms:modified xsi:type="dcterms:W3CDTF">2026-01-15T12:38:37Z</dcterms:modified>
</cp:coreProperties>
</file>